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02" r:id="rId2"/>
    <p:sldId id="403" r:id="rId3"/>
    <p:sldId id="404" r:id="rId4"/>
    <p:sldId id="405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27" r:id="rId27"/>
    <p:sldId id="428" r:id="rId28"/>
    <p:sldId id="429" r:id="rId29"/>
    <p:sldId id="430" r:id="rId30"/>
    <p:sldId id="431" r:id="rId31"/>
    <p:sldId id="432" r:id="rId32"/>
  </p:sldIdLst>
  <p:sldSz cx="12192000" cy="6858000"/>
  <p:notesSz cx="6797675" cy="987266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tán Papp" initials="ZP" lastIdx="1" clrIdx="0">
    <p:extLst>
      <p:ext uri="{19B8F6BF-5375-455C-9EA6-DF929625EA0E}">
        <p15:presenceInfo xmlns:p15="http://schemas.microsoft.com/office/powerpoint/2012/main" userId="f4812f541cf487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ACE1"/>
    <a:srgbClr val="37A9FF"/>
    <a:srgbClr val="003399"/>
    <a:srgbClr val="0094C8"/>
    <a:srgbClr val="3366FF"/>
    <a:srgbClr val="3FADFF"/>
    <a:srgbClr val="007434"/>
    <a:srgbClr val="4FB2DF"/>
    <a:srgbClr val="7BA4E1"/>
    <a:srgbClr val="7E9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Közepesen sötét stílus 3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Közepesen sötét stílus 4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Sötét stílus 1 – 2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ötét stílus 1 – 4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ötét stílus 2 – 1./2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Közepesen sötét stílus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Világos stílus 1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1" autoAdjust="0"/>
    <p:restoredTop sz="76985" autoAdjust="0"/>
  </p:normalViewPr>
  <p:slideViewPr>
    <p:cSldViewPr snapToGrid="0">
      <p:cViewPr varScale="1">
        <p:scale>
          <a:sx n="89" d="100"/>
          <a:sy n="89" d="100"/>
        </p:scale>
        <p:origin x="66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9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6400" cy="494186"/>
          </a:xfrm>
          <a:prstGeom prst="rect">
            <a:avLst/>
          </a:prstGeom>
        </p:spPr>
        <p:txBody>
          <a:bodyPr vert="horz" lIns="90406" tIns="45202" rIns="90406" bIns="45202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93" y="0"/>
            <a:ext cx="2946400" cy="494186"/>
          </a:xfrm>
          <a:prstGeom prst="rect">
            <a:avLst/>
          </a:prstGeom>
        </p:spPr>
        <p:txBody>
          <a:bodyPr vert="horz" lIns="90406" tIns="45202" rIns="90406" bIns="45202" rtlCol="0"/>
          <a:lstStyle>
            <a:lvl1pPr algn="r">
              <a:defRPr sz="1200"/>
            </a:lvl1pPr>
          </a:lstStyle>
          <a:p>
            <a:fld id="{14138209-A45D-41E2-8187-39C570B253E3}" type="datetimeFigureOut">
              <a:rPr lang="hu-HU" smtClean="0"/>
              <a:t>2024.04.15.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5" y="9376900"/>
            <a:ext cx="2946400" cy="494185"/>
          </a:xfrm>
          <a:prstGeom prst="rect">
            <a:avLst/>
          </a:prstGeom>
        </p:spPr>
        <p:txBody>
          <a:bodyPr vert="horz" lIns="90406" tIns="45202" rIns="90406" bIns="45202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93" y="9376900"/>
            <a:ext cx="2946400" cy="494185"/>
          </a:xfrm>
          <a:prstGeom prst="rect">
            <a:avLst/>
          </a:prstGeom>
        </p:spPr>
        <p:txBody>
          <a:bodyPr vert="horz" lIns="90406" tIns="45202" rIns="90406" bIns="45202" rtlCol="0" anchor="b"/>
          <a:lstStyle>
            <a:lvl1pPr algn="r">
              <a:defRPr sz="1200"/>
            </a:lvl1pPr>
          </a:lstStyle>
          <a:p>
            <a:fld id="{B8CE91DE-09D7-4BE7-8601-64471E23E26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69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6400" cy="494186"/>
          </a:xfrm>
          <a:prstGeom prst="rect">
            <a:avLst/>
          </a:prstGeom>
        </p:spPr>
        <p:txBody>
          <a:bodyPr vert="horz" lIns="90406" tIns="45202" rIns="90406" bIns="45202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93" y="0"/>
            <a:ext cx="2946400" cy="494186"/>
          </a:xfrm>
          <a:prstGeom prst="rect">
            <a:avLst/>
          </a:prstGeom>
        </p:spPr>
        <p:txBody>
          <a:bodyPr vert="horz" lIns="90406" tIns="45202" rIns="90406" bIns="45202" rtlCol="0"/>
          <a:lstStyle>
            <a:lvl1pPr algn="r">
              <a:defRPr sz="1200"/>
            </a:lvl1pPr>
          </a:lstStyle>
          <a:p>
            <a:fld id="{1275A9BA-DD20-4E87-8D9C-68F645A5C7A8}" type="datetimeFigureOut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06" tIns="45202" rIns="90406" bIns="45202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1" y="4689243"/>
            <a:ext cx="5438777" cy="4442935"/>
          </a:xfrm>
          <a:prstGeom prst="rect">
            <a:avLst/>
          </a:prstGeom>
        </p:spPr>
        <p:txBody>
          <a:bodyPr vert="horz" lIns="90406" tIns="45202" rIns="90406" bIns="45202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5" y="9376900"/>
            <a:ext cx="2946400" cy="494185"/>
          </a:xfrm>
          <a:prstGeom prst="rect">
            <a:avLst/>
          </a:prstGeom>
        </p:spPr>
        <p:txBody>
          <a:bodyPr vert="horz" lIns="90406" tIns="45202" rIns="90406" bIns="45202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93" y="9376900"/>
            <a:ext cx="2946400" cy="494185"/>
          </a:xfrm>
          <a:prstGeom prst="rect">
            <a:avLst/>
          </a:prstGeom>
        </p:spPr>
        <p:txBody>
          <a:bodyPr vert="horz" lIns="90406" tIns="45202" rIns="90406" bIns="45202" rtlCol="0" anchor="b"/>
          <a:lstStyle>
            <a:lvl1pPr algn="r">
              <a:defRPr sz="1200"/>
            </a:lvl1pPr>
          </a:lstStyle>
          <a:p>
            <a:fld id="{195BD7BD-E49B-4948-8CE2-BE60D35A05F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413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040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727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3447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776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522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679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332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890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9245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3997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99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BD7BD-E49B-4948-8CE2-BE60D35A05F2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8680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bg>
      <p:bgPr>
        <a:blipFill dpi="0" rotWithShape="1">
          <a:blip r:embed="rId2">
            <a:alphaModFix amt="32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1FD46006-BE41-47AA-A03A-8B682A05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21E07-63E9-452D-ABCE-C96DBAB9F1C4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7" name="Téglalap 9">
            <a:extLst>
              <a:ext uri="{FF2B5EF4-FFF2-40B4-BE49-F238E27FC236}">
                <a16:creationId xmlns:a16="http://schemas.microsoft.com/office/drawing/2014/main" xmlns="" id="{5EDD810E-3143-4DAC-AAA6-658B6512E55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260474"/>
            <a:ext cx="3695700" cy="5597526"/>
          </a:xfrm>
          <a:prstGeom prst="rect">
            <a:avLst/>
          </a:prstGeom>
          <a:solidFill>
            <a:srgbClr val="277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8" name="Téglalap 8">
            <a:extLst>
              <a:ext uri="{FF2B5EF4-FFF2-40B4-BE49-F238E27FC236}">
                <a16:creationId xmlns:a16="http://schemas.microsoft.com/office/drawing/2014/main" xmlns="" id="{4DB1F421-B633-4A11-9BEA-786F9D3C505A}"/>
              </a:ext>
            </a:extLst>
          </p:cNvPr>
          <p:cNvSpPr/>
          <p:nvPr userDrawn="1"/>
        </p:nvSpPr>
        <p:spPr>
          <a:xfrm>
            <a:off x="-2" y="-1"/>
            <a:ext cx="3695700" cy="1260475"/>
          </a:xfrm>
          <a:prstGeom prst="rect">
            <a:avLst/>
          </a:prstGeom>
          <a:solidFill>
            <a:srgbClr val="277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solidFill>
                <a:srgbClr val="0070C0"/>
              </a:solidFill>
              <a:latin typeface="H-OptimaNormal" charset="0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860E7C4B-6CBF-4C53-B2E2-8E7DF977AA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4" y="4011663"/>
            <a:ext cx="2306387" cy="2306387"/>
          </a:xfrm>
          <a:prstGeom prst="rect">
            <a:avLst/>
          </a:prstGeom>
        </p:spPr>
      </p:pic>
      <p:sp>
        <p:nvSpPr>
          <p:cNvPr id="19" name="Szövegdoboz 67">
            <a:extLst>
              <a:ext uri="{FF2B5EF4-FFF2-40B4-BE49-F238E27FC236}">
                <a16:creationId xmlns:a16="http://schemas.microsoft.com/office/drawing/2014/main" xmlns="" id="{5DCB779A-34A0-43DC-BB44-180E3B29CF66}"/>
              </a:ext>
            </a:extLst>
          </p:cNvPr>
          <p:cNvSpPr txBox="1"/>
          <p:nvPr userDrawn="1"/>
        </p:nvSpPr>
        <p:spPr>
          <a:xfrm>
            <a:off x="298545" y="661221"/>
            <a:ext cx="2844252" cy="1969770"/>
          </a:xfrm>
          <a:prstGeom prst="rect">
            <a:avLst/>
          </a:prstGeom>
          <a:solidFill>
            <a:srgbClr val="277BAF"/>
          </a:solidFill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chemeClr val="bg1"/>
                </a:solidFill>
                <a:latin typeface="H-OptimaBold" pitchFamily="34" charset="0"/>
              </a:rPr>
              <a:t>Tolna Vármegyei Balassa János Kórház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chemeClr val="bg1"/>
                </a:solidFill>
                <a:latin typeface="H-OptimaBold" pitchFamily="34" charset="0"/>
              </a:rPr>
              <a:t>Szekszárd</a:t>
            </a:r>
          </a:p>
        </p:txBody>
      </p:sp>
      <p:cxnSp>
        <p:nvCxnSpPr>
          <p:cNvPr id="20" name="Egyenes összekötő 71">
            <a:extLst>
              <a:ext uri="{FF2B5EF4-FFF2-40B4-BE49-F238E27FC236}">
                <a16:creationId xmlns:a16="http://schemas.microsoft.com/office/drawing/2014/main" xmlns="" id="{2A091B9B-EEEB-4A8D-A235-51B41C6D62FC}"/>
              </a:ext>
            </a:extLst>
          </p:cNvPr>
          <p:cNvCxnSpPr>
            <a:cxnSpLocks/>
          </p:cNvCxnSpPr>
          <p:nvPr userDrawn="1"/>
        </p:nvCxnSpPr>
        <p:spPr>
          <a:xfrm>
            <a:off x="-2" y="3240399"/>
            <a:ext cx="363192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72">
            <a:extLst>
              <a:ext uri="{FF2B5EF4-FFF2-40B4-BE49-F238E27FC236}">
                <a16:creationId xmlns:a16="http://schemas.microsoft.com/office/drawing/2014/main" xmlns="" id="{0588A035-69F3-44E2-9E7E-44373253BA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8586" y="6503160"/>
            <a:ext cx="23156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sz="1200" dirty="0">
                <a:solidFill>
                  <a:schemeClr val="bg1"/>
                </a:solidFill>
                <a:latin typeface="H-OptimaBold" panose="020B0604020202020204" charset="0"/>
                <a:ea typeface="+mn-ea"/>
              </a:rPr>
              <a:t>www.tmkorhaz.hu</a:t>
            </a:r>
          </a:p>
        </p:txBody>
      </p:sp>
    </p:spTree>
    <p:extLst>
      <p:ext uri="{BB962C8B-B14F-4D97-AF65-F5344CB8AC3E}">
        <p14:creationId xmlns:p14="http://schemas.microsoft.com/office/powerpoint/2010/main" val="4920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43">
            <a:extLst>
              <a:ext uri="{FF2B5EF4-FFF2-40B4-BE49-F238E27FC236}">
                <a16:creationId xmlns:a16="http://schemas.microsoft.com/office/drawing/2014/main" xmlns="" id="{9707AC16-418D-4ED8-AE15-C616BD11642F}"/>
              </a:ext>
            </a:extLst>
          </p:cNvPr>
          <p:cNvSpPr/>
          <p:nvPr userDrawn="1"/>
        </p:nvSpPr>
        <p:spPr>
          <a:xfrm>
            <a:off x="773724" y="0"/>
            <a:ext cx="11423342" cy="6858000"/>
          </a:xfrm>
          <a:prstGeom prst="rect">
            <a:avLst/>
          </a:prstGeom>
          <a:solidFill>
            <a:srgbClr val="E7E2C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49D96C2B-426A-42D5-B2BE-0BB84C832B17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773722" cy="6858000"/>
          </a:xfrm>
          <a:prstGeom prst="rect">
            <a:avLst/>
          </a:prstGeom>
          <a:solidFill>
            <a:srgbClr val="924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20BD167F-3787-422B-854E-42BE9E8EC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552" y="36512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4B94EB40-A6AF-4CC9-8880-FD469C800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95552" y="1825625"/>
            <a:ext cx="10515600" cy="43513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D1CEA2CC-F3A2-4BA0-9482-16F6B801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5552" y="6356352"/>
            <a:ext cx="2743200" cy="365125"/>
          </a:xfrm>
        </p:spPr>
        <p:txBody>
          <a:bodyPr/>
          <a:lstStyle/>
          <a:p>
            <a:fld id="{E4672D3D-66CE-4FA6-BDC6-1DCD1912F5A7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46B6070D-79E9-4556-9A71-3B418CE4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5952" y="6356352"/>
            <a:ext cx="4114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CF312007-8075-4657-BA2E-34DEF0C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952" y="6356352"/>
            <a:ext cx="2743200" cy="365125"/>
          </a:xfrm>
        </p:spPr>
        <p:txBody>
          <a:bodyPr/>
          <a:lstStyle/>
          <a:p>
            <a:fld id="{CC387AF4-E755-4F1F-A5B1-2293FD77259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9F31A664-33B6-42D0-BE3A-62293A131E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" y="174171"/>
            <a:ext cx="570143" cy="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43">
            <a:extLst>
              <a:ext uri="{FF2B5EF4-FFF2-40B4-BE49-F238E27FC236}">
                <a16:creationId xmlns:a16="http://schemas.microsoft.com/office/drawing/2014/main" xmlns="" id="{3E4F5401-B6F7-4F60-B708-41BF813F68BC}"/>
              </a:ext>
            </a:extLst>
          </p:cNvPr>
          <p:cNvSpPr/>
          <p:nvPr userDrawn="1"/>
        </p:nvSpPr>
        <p:spPr>
          <a:xfrm>
            <a:off x="773724" y="0"/>
            <a:ext cx="11423342" cy="6858000"/>
          </a:xfrm>
          <a:prstGeom prst="rect">
            <a:avLst/>
          </a:prstGeom>
          <a:solidFill>
            <a:srgbClr val="E7E2C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D3252C1F-834B-4327-ABE3-0637381A8619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773722" cy="6858000"/>
          </a:xfrm>
          <a:prstGeom prst="rect">
            <a:avLst/>
          </a:prstGeom>
          <a:solidFill>
            <a:srgbClr val="924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5A7753FB-BA52-4AFA-9E0E-4C42A51F1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70649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BB91E461-BACA-4AA3-B118-C02CB0AAC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3948" y="365125"/>
            <a:ext cx="7734301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7485C543-E15C-49B3-BBFA-8ED30B1C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3948" y="6356352"/>
            <a:ext cx="2743200" cy="365125"/>
          </a:xfrm>
        </p:spPr>
        <p:txBody>
          <a:bodyPr/>
          <a:lstStyle/>
          <a:p>
            <a:fld id="{FE00439C-11C8-4FF3-B56B-1A931F36E76E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8AF05B70-4F7F-4581-89E6-C8070E21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84348" y="6356352"/>
            <a:ext cx="4114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97D286D1-9F2E-42D9-86AA-AF277259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348" y="6356352"/>
            <a:ext cx="2743200" cy="365125"/>
          </a:xfrm>
        </p:spPr>
        <p:txBody>
          <a:bodyPr/>
          <a:lstStyle/>
          <a:p>
            <a:fld id="{CC387AF4-E755-4F1F-A5B1-2293FD77259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7AE473CD-290A-476A-8F89-93950B684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" y="174171"/>
            <a:ext cx="570143" cy="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bg>
      <p:bgPr>
        <a:blipFill dpi="0" rotWithShape="1">
          <a:blip r:embed="rId2">
            <a:alphaModFix amt="2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854E089-35D5-45F6-9AD8-C2183344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925" y="100194"/>
            <a:ext cx="10601233" cy="1325563"/>
          </a:xfrm>
          <a:noFill/>
          <a:ln>
            <a:noFill/>
          </a:ln>
        </p:spPr>
        <p:txBody>
          <a:bodyPr/>
          <a:lstStyle>
            <a:lvl1pPr>
              <a:defRPr baseline="0">
                <a:ln w="12700">
                  <a:solidFill>
                    <a:srgbClr val="924B45"/>
                  </a:solidFill>
                </a:ln>
                <a:solidFill>
                  <a:srgbClr val="277BAF"/>
                </a:solidFill>
                <a:effectLst/>
                <a:latin typeface="+mn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5B879FF-284A-416F-BDC6-A6ACF2D5D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665" y="1567542"/>
            <a:ext cx="10571585" cy="5206481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E63374AC-38B7-4E1A-A9DA-710E0340A610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1056993" cy="6858000"/>
          </a:xfrm>
          <a:prstGeom prst="rect">
            <a:avLst/>
          </a:prstGeom>
          <a:solidFill>
            <a:srgbClr val="277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E0191E6C-1C7A-4386-B9B2-5AD96E59C0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6" y="192833"/>
            <a:ext cx="570143" cy="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blipFill dpi="0" rotWithShape="1">
          <a:blip r:embed="rId2">
            <a:alphaModFix amt="1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>
            <a:extLst>
              <a:ext uri="{FF2B5EF4-FFF2-40B4-BE49-F238E27FC236}">
                <a16:creationId xmlns:a16="http://schemas.microsoft.com/office/drawing/2014/main" xmlns="" id="{807B1F3E-16FC-4A72-9C9D-057C55E25BAE}"/>
              </a:ext>
            </a:extLst>
          </p:cNvPr>
          <p:cNvSpPr/>
          <p:nvPr userDrawn="1"/>
        </p:nvSpPr>
        <p:spPr>
          <a:xfrm>
            <a:off x="0" y="2457450"/>
            <a:ext cx="12192000" cy="440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345E1DC7-AB61-4EC3-80A2-77E6CAB5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>
                <a:solidFill>
                  <a:srgbClr val="002060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7539AF43-0CB3-4FCB-A561-251B45D02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00206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1D7E45F9-BAD9-4B6E-B450-66834D3F0173}"/>
              </a:ext>
            </a:extLst>
          </p:cNvPr>
          <p:cNvSpPr/>
          <p:nvPr userDrawn="1"/>
        </p:nvSpPr>
        <p:spPr>
          <a:xfrm>
            <a:off x="7373" y="1699"/>
            <a:ext cx="12192000" cy="863600"/>
          </a:xfrm>
          <a:prstGeom prst="rect">
            <a:avLst/>
          </a:prstGeom>
          <a:solidFill>
            <a:srgbClr val="277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8" name="Téglalap 63">
            <a:extLst>
              <a:ext uri="{FF2B5EF4-FFF2-40B4-BE49-F238E27FC236}">
                <a16:creationId xmlns:a16="http://schemas.microsoft.com/office/drawing/2014/main" xmlns="" id="{74D1120F-4A21-4B25-8651-50E74082B065}"/>
              </a:ext>
            </a:extLst>
          </p:cNvPr>
          <p:cNvSpPr/>
          <p:nvPr userDrawn="1"/>
        </p:nvSpPr>
        <p:spPr>
          <a:xfrm>
            <a:off x="0" y="863601"/>
            <a:ext cx="12192000" cy="73025"/>
          </a:xfrm>
          <a:prstGeom prst="rect">
            <a:avLst/>
          </a:prstGeom>
          <a:solidFill>
            <a:srgbClr val="E7E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9C82862B-1864-405F-9F9D-8D3EEFDCF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2" y="174171"/>
            <a:ext cx="570143" cy="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43">
            <a:extLst>
              <a:ext uri="{FF2B5EF4-FFF2-40B4-BE49-F238E27FC236}">
                <a16:creationId xmlns:a16="http://schemas.microsoft.com/office/drawing/2014/main" xmlns="" id="{60C7FFA9-87FD-46D0-B1DE-5C982681BF2D}"/>
              </a:ext>
            </a:extLst>
          </p:cNvPr>
          <p:cNvSpPr/>
          <p:nvPr userDrawn="1"/>
        </p:nvSpPr>
        <p:spPr>
          <a:xfrm>
            <a:off x="773724" y="0"/>
            <a:ext cx="11423342" cy="6858000"/>
          </a:xfrm>
          <a:prstGeom prst="rect">
            <a:avLst/>
          </a:prstGeom>
          <a:solidFill>
            <a:srgbClr val="E7E2C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3247459D-FEFB-4F3F-91C5-BB8E92660792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773722" cy="6858000"/>
          </a:xfrm>
          <a:prstGeom prst="rect">
            <a:avLst/>
          </a:prstGeom>
          <a:solidFill>
            <a:srgbClr val="924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34216ACE-FAA6-4D3E-B7C4-BD9B6BB5E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768" y="36512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D22DF71-BDDF-49CE-9D87-D09FAC7A8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8768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E5E0AF4F-8276-4F8B-A46B-5CFBE9B0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2768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CD6F2F6C-5725-44F6-9D46-AB3929B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07156" y="6356352"/>
            <a:ext cx="2743200" cy="365125"/>
          </a:xfrm>
        </p:spPr>
        <p:txBody>
          <a:bodyPr/>
          <a:lstStyle/>
          <a:p>
            <a:fld id="{D14A7D19-F11A-4D8C-A6A3-304C8FF6A857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76C90C01-4B20-48DB-98AF-E05F7F7CE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7556" y="6356352"/>
            <a:ext cx="4114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2BCEDAAC-14A8-4AEB-88AB-709416F1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9556" y="6356352"/>
            <a:ext cx="2743200" cy="365125"/>
          </a:xfrm>
        </p:spPr>
        <p:txBody>
          <a:bodyPr/>
          <a:lstStyle/>
          <a:p>
            <a:fld id="{CC387AF4-E755-4F1F-A5B1-2293FD77259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D2F07C94-D523-441B-9634-8D0E40834A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" y="174171"/>
            <a:ext cx="570143" cy="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43">
            <a:extLst>
              <a:ext uri="{FF2B5EF4-FFF2-40B4-BE49-F238E27FC236}">
                <a16:creationId xmlns:a16="http://schemas.microsoft.com/office/drawing/2014/main" xmlns="" id="{C34AA84E-CE98-4994-99A9-DD6ABEA74C70}"/>
              </a:ext>
            </a:extLst>
          </p:cNvPr>
          <p:cNvSpPr/>
          <p:nvPr userDrawn="1"/>
        </p:nvSpPr>
        <p:spPr>
          <a:xfrm>
            <a:off x="773724" y="0"/>
            <a:ext cx="11423342" cy="6858000"/>
          </a:xfrm>
          <a:prstGeom prst="rect">
            <a:avLst/>
          </a:prstGeom>
          <a:solidFill>
            <a:srgbClr val="E7E2C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xmlns="" id="{A6EE13EB-E658-4F8E-9777-9F9AFF5059B3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773722" cy="6858000"/>
          </a:xfrm>
          <a:prstGeom prst="rect">
            <a:avLst/>
          </a:prstGeom>
          <a:solidFill>
            <a:srgbClr val="924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2631778F-D76B-4D88-8AD7-A74CF4D84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757" y="36512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E2DD705D-8BDB-49B2-A071-306B6B015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875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0D598AC8-A533-4BCE-B110-1EC5E49C5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8759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2CA2D1D4-57B7-45A0-8695-E1A2CCCC1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117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CFA12931-0D42-40D1-982B-773D700F7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117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64C1575C-B791-47AC-A164-5C930C62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18779" y="6356352"/>
            <a:ext cx="2743200" cy="365125"/>
          </a:xfrm>
        </p:spPr>
        <p:txBody>
          <a:bodyPr/>
          <a:lstStyle/>
          <a:p>
            <a:fld id="{B5FE1761-B167-4EA5-B47A-FD9675B5227C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D87F0544-F435-48CF-ABA5-93B2A9F7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9179" y="6356352"/>
            <a:ext cx="4114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2DF15EA1-93D5-4BFC-8133-12C6F49C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179" y="6356352"/>
            <a:ext cx="2743200" cy="365125"/>
          </a:xfrm>
        </p:spPr>
        <p:txBody>
          <a:bodyPr/>
          <a:lstStyle/>
          <a:p>
            <a:fld id="{CC387AF4-E755-4F1F-A5B1-2293FD77259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705F0869-39DC-41A0-9B2E-D14751DD3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" y="174171"/>
            <a:ext cx="570143" cy="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43">
            <a:extLst>
              <a:ext uri="{FF2B5EF4-FFF2-40B4-BE49-F238E27FC236}">
                <a16:creationId xmlns:a16="http://schemas.microsoft.com/office/drawing/2014/main" xmlns="" id="{150B3844-1D1E-4276-9904-A67272D4B558}"/>
              </a:ext>
            </a:extLst>
          </p:cNvPr>
          <p:cNvSpPr/>
          <p:nvPr userDrawn="1"/>
        </p:nvSpPr>
        <p:spPr>
          <a:xfrm>
            <a:off x="773724" y="0"/>
            <a:ext cx="11423342" cy="6858000"/>
          </a:xfrm>
          <a:prstGeom prst="rect">
            <a:avLst/>
          </a:prstGeom>
          <a:solidFill>
            <a:srgbClr val="E7E2C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A80DCCB3-9E2C-490E-A197-F38954B6638C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773722" cy="6858000"/>
          </a:xfrm>
          <a:prstGeom prst="rect">
            <a:avLst/>
          </a:prstGeom>
          <a:solidFill>
            <a:srgbClr val="924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0E32683-D3D6-4236-97A2-2C200D46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64" y="36512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AE6E0527-2D29-4216-A4A1-6FCF03578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07164" y="6356352"/>
            <a:ext cx="2743200" cy="365125"/>
          </a:xfrm>
        </p:spPr>
        <p:txBody>
          <a:bodyPr/>
          <a:lstStyle/>
          <a:p>
            <a:fld id="{0E69BE8D-6F81-44DA-9F87-03E21EA9C64F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85142C5E-01F7-43A3-B4B2-EBC4BC31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7564" y="6356352"/>
            <a:ext cx="4114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BB461F0C-D0A2-4AE6-B90B-3BFD4962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9564" y="6356352"/>
            <a:ext cx="2743200" cy="365125"/>
          </a:xfrm>
        </p:spPr>
        <p:txBody>
          <a:bodyPr/>
          <a:lstStyle/>
          <a:p>
            <a:fld id="{CC387AF4-E755-4F1F-A5B1-2293FD77259F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1D73567C-B7FA-442F-8FE9-81D995A255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" y="174171"/>
            <a:ext cx="570143" cy="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7D4E99B1-7FE1-470D-9453-5C0B7527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2EA9-289A-4A48-9952-C12AA905A2D1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D7425F54-8AC7-4D9A-B05E-45A0A418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DF66A6D6-CBF1-4E5A-B67B-7ED36E14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7AF4-E755-4F1F-A5B1-2293FD77259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églalap 41">
            <a:extLst>
              <a:ext uri="{FF2B5EF4-FFF2-40B4-BE49-F238E27FC236}">
                <a16:creationId xmlns:a16="http://schemas.microsoft.com/office/drawing/2014/main" xmlns="" id="{F3C4ECD8-03C7-4C9E-A0CF-6CC4380E5E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4B45">
              <a:alpha val="9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7" name="Szövegdoboz 40">
            <a:extLst>
              <a:ext uri="{FF2B5EF4-FFF2-40B4-BE49-F238E27FC236}">
                <a16:creationId xmlns:a16="http://schemas.microsoft.com/office/drawing/2014/main" xmlns="" id="{14B2D8D8-65BF-48A7-9F58-10FEFB362A6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35633" y="6484938"/>
            <a:ext cx="199178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hu-HU" altLang="hu-HU" sz="1000" dirty="0">
                <a:solidFill>
                  <a:srgbClr val="7F7F7F"/>
                </a:solidFill>
                <a:latin typeface="+mn-lt"/>
                <a:ea typeface="+mn-ea"/>
              </a:rPr>
              <a:t>www.tmkorhaz.hu</a:t>
            </a:r>
          </a:p>
        </p:txBody>
      </p:sp>
    </p:spTree>
    <p:extLst>
      <p:ext uri="{BB962C8B-B14F-4D97-AF65-F5344CB8AC3E}">
        <p14:creationId xmlns:p14="http://schemas.microsoft.com/office/powerpoint/2010/main" val="40267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43">
            <a:extLst>
              <a:ext uri="{FF2B5EF4-FFF2-40B4-BE49-F238E27FC236}">
                <a16:creationId xmlns:a16="http://schemas.microsoft.com/office/drawing/2014/main" xmlns="" id="{0D5BE666-68DC-480C-8F24-2383B5480CF9}"/>
              </a:ext>
            </a:extLst>
          </p:cNvPr>
          <p:cNvSpPr/>
          <p:nvPr userDrawn="1"/>
        </p:nvSpPr>
        <p:spPr>
          <a:xfrm>
            <a:off x="773724" y="0"/>
            <a:ext cx="11423342" cy="6858000"/>
          </a:xfrm>
          <a:prstGeom prst="rect">
            <a:avLst/>
          </a:prstGeom>
          <a:solidFill>
            <a:srgbClr val="E7E2C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A9249F8B-DC49-4065-883D-F9AB3983C616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773722" cy="6858000"/>
          </a:xfrm>
          <a:prstGeom prst="rect">
            <a:avLst/>
          </a:prstGeom>
          <a:solidFill>
            <a:srgbClr val="924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35A87751-0D29-4316-A4F5-E781E2AB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60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79CFC65-0F82-4ADA-99BF-2CE63D554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760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54BDF21B-6D60-42F3-83CE-832722C2B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0360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523DE184-3C71-4826-9E69-0DFFEE4D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18772" y="6356352"/>
            <a:ext cx="2743200" cy="365125"/>
          </a:xfrm>
        </p:spPr>
        <p:txBody>
          <a:bodyPr/>
          <a:lstStyle/>
          <a:p>
            <a:fld id="{E8C30875-4703-407C-A933-CBED50F28CAB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A8FC5639-D2C5-46A6-BD63-B6C0237CF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9172" y="6356352"/>
            <a:ext cx="4114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B0EA63CB-2A2E-402D-B89A-2CEF5D4E5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172" y="6356352"/>
            <a:ext cx="2743200" cy="365125"/>
          </a:xfrm>
        </p:spPr>
        <p:txBody>
          <a:bodyPr/>
          <a:lstStyle/>
          <a:p>
            <a:fld id="{CC387AF4-E755-4F1F-A5B1-2293FD77259F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EDB3041E-CF28-479B-9732-7CE3508F7E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" y="174171"/>
            <a:ext cx="570143" cy="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43">
            <a:extLst>
              <a:ext uri="{FF2B5EF4-FFF2-40B4-BE49-F238E27FC236}">
                <a16:creationId xmlns:a16="http://schemas.microsoft.com/office/drawing/2014/main" xmlns="" id="{24F88A16-6550-4A07-B641-C8C3F8357D81}"/>
              </a:ext>
            </a:extLst>
          </p:cNvPr>
          <p:cNvSpPr/>
          <p:nvPr userDrawn="1"/>
        </p:nvSpPr>
        <p:spPr>
          <a:xfrm>
            <a:off x="773724" y="0"/>
            <a:ext cx="11423342" cy="6858000"/>
          </a:xfrm>
          <a:prstGeom prst="rect">
            <a:avLst/>
          </a:prstGeom>
          <a:solidFill>
            <a:srgbClr val="E7E2C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9C7CFAD4-A4FB-41CB-A3A2-188C7B83CEBA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773722" cy="6858000"/>
          </a:xfrm>
          <a:prstGeom prst="rect">
            <a:avLst/>
          </a:prstGeom>
          <a:solidFill>
            <a:srgbClr val="924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dirty="0">
              <a:latin typeface="H-OptimaNormal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05AE5E4D-8406-40F9-8A45-4979EFA4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766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F7F5154B-D7F9-4C9D-8900-FD9D3FB07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2165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01B7B52C-5550-43EA-960E-70E0A5F20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08766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BF5ADB66-F9CF-4BEF-93A3-5C7905BFC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07177" y="6356352"/>
            <a:ext cx="2743200" cy="365125"/>
          </a:xfrm>
        </p:spPr>
        <p:txBody>
          <a:bodyPr/>
          <a:lstStyle/>
          <a:p>
            <a:fld id="{99B0156E-6AB2-4D1E-AE4E-2CB951D47114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86C2BC93-1E22-4DBD-8EC6-211F8C6B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7577" y="6356352"/>
            <a:ext cx="4114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66B8EC5C-7774-49BA-89E4-B4B1F33C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9577" y="6356352"/>
            <a:ext cx="2743200" cy="365125"/>
          </a:xfrm>
        </p:spPr>
        <p:txBody>
          <a:bodyPr/>
          <a:lstStyle/>
          <a:p>
            <a:fld id="{CC387AF4-E755-4F1F-A5B1-2293FD77259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4EE27C10-C195-440E-A31D-8AB456CA65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" y="174171"/>
            <a:ext cx="570143" cy="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488D367D-8B8E-4D28-AA98-8DD967B87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99A8631B-F71E-4805-93C8-B3BB140CB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1167CD2E-D6E0-48C0-9FC4-AA8259BC5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4F9D1-83CF-4539-A414-7B2AA715784F}" type="datetime1">
              <a:rPr lang="hu-HU" smtClean="0"/>
              <a:pPr/>
              <a:t>2024.04.15.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DF23F127-20AC-4127-BE65-E34C3C526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6DD4825F-F902-435E-A770-9C23F82D2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87AF4-E755-4F1F-A5B1-2293FD7725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130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19050">
            <a:solidFill>
              <a:srgbClr val="924B45"/>
            </a:solidFill>
          </a:ln>
          <a:solidFill>
            <a:srgbClr val="924B4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924B4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rgbClr val="924B4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rgbClr val="924B4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924B4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924B4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igazgato@tmkorhaz.hu" TargetMode="Externa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4294967295"/>
          </p:nvPr>
        </p:nvSpPr>
        <p:spPr>
          <a:xfrm>
            <a:off x="9623425" y="6350390"/>
            <a:ext cx="2568575" cy="371086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5705856" y="196662"/>
            <a:ext cx="4199798" cy="7571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hu-HU" sz="4800" b="1" dirty="0">
                <a:ln w="12700">
                  <a:solidFill>
                    <a:srgbClr val="924B45"/>
                  </a:solidFill>
                </a:ln>
                <a:solidFill>
                  <a:srgbClr val="277BAF"/>
                </a:solidFill>
                <a:ea typeface="+mj-ea"/>
                <a:cs typeface="+mj-cs"/>
              </a:rPr>
              <a:t>Bemutatkozunk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77" y="1269198"/>
            <a:ext cx="7885355" cy="50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0257" y="0"/>
            <a:ext cx="10601233" cy="1325563"/>
          </a:xfrm>
        </p:spPr>
        <p:txBody>
          <a:bodyPr/>
          <a:lstStyle/>
          <a:p>
            <a:r>
              <a:rPr lang="hu-HU" dirty="0"/>
              <a:t>Hematológia Osztály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18214" y="1317178"/>
            <a:ext cx="5238974" cy="5107510"/>
          </a:xfrm>
        </p:spPr>
        <p:txBody>
          <a:bodyPr>
            <a:noAutofit/>
          </a:bodyPr>
          <a:lstStyle/>
          <a:p>
            <a:pPr lvl="0"/>
            <a:r>
              <a:rPr lang="hu-HU" sz="1600" dirty="0" smtClean="0">
                <a:solidFill>
                  <a:schemeClr val="tx1"/>
                </a:solidFill>
                <a:effectLst/>
              </a:rPr>
              <a:t>Kórházunkban</a:t>
            </a:r>
            <a:r>
              <a:rPr lang="hu-HU" sz="1600" dirty="0">
                <a:solidFill>
                  <a:schemeClr val="tx1"/>
                </a:solidFill>
                <a:effectLst/>
              </a:rPr>
              <a:t> rendelkezésre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állnak a </a:t>
            </a:r>
            <a:r>
              <a:rPr lang="hu-HU" sz="1600" dirty="0">
                <a:solidFill>
                  <a:schemeClr val="tx1"/>
                </a:solidFill>
                <a:effectLst/>
              </a:rPr>
              <a:t>modern, innovatív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kezelések. </a:t>
            </a:r>
            <a:r>
              <a:rPr lang="hu-HU" sz="1600" dirty="0">
                <a:solidFill>
                  <a:schemeClr val="tx1"/>
                </a:solidFill>
                <a:effectLst/>
              </a:rPr>
              <a:t>A diagnosztika területén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intézményünk </a:t>
            </a:r>
            <a:r>
              <a:rPr lang="hu-HU" sz="1600" dirty="0">
                <a:solidFill>
                  <a:schemeClr val="tx1"/>
                </a:solidFill>
                <a:effectLst/>
              </a:rPr>
              <a:t>Patológia Osztálya szorosan együttműködik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>
                <a:solidFill>
                  <a:schemeClr val="tx1"/>
                </a:solidFill>
                <a:effectLst/>
              </a:rPr>
              <a:t>Pécsi Tudományegyetemmel.</a:t>
            </a:r>
          </a:p>
          <a:p>
            <a:pPr lvl="0"/>
            <a:r>
              <a:rPr lang="hu-HU" sz="1600" dirty="0">
                <a:solidFill>
                  <a:schemeClr val="tx1"/>
                </a:solidFill>
                <a:effectLst/>
              </a:rPr>
              <a:t>Rendszeres konzultációk zajlanak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a PTE </a:t>
            </a:r>
            <a:r>
              <a:rPr lang="hu-HU" sz="1600" dirty="0">
                <a:solidFill>
                  <a:schemeClr val="tx1"/>
                </a:solidFill>
                <a:effectLst/>
              </a:rPr>
              <a:t>Hematológiai Tanszék és Patológia Intézet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hematopatológus</a:t>
            </a:r>
            <a:r>
              <a:rPr lang="hu-HU" sz="1600" dirty="0">
                <a:solidFill>
                  <a:schemeClr val="tx1"/>
                </a:solidFill>
                <a:effectLst/>
              </a:rPr>
              <a:t> kollégáival (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onkoteam</a:t>
            </a:r>
            <a:r>
              <a:rPr lang="hu-HU" sz="1600" dirty="0">
                <a:solidFill>
                  <a:schemeClr val="tx1"/>
                </a:solidFill>
                <a:effectLst/>
              </a:rPr>
              <a:t> stb.).</a:t>
            </a:r>
          </a:p>
          <a:p>
            <a:pPr lvl="0"/>
            <a:r>
              <a:rPr lang="hu-HU" sz="1600" dirty="0">
                <a:solidFill>
                  <a:schemeClr val="tx1"/>
                </a:solidFill>
                <a:effectLst/>
              </a:rPr>
              <a:t>Együttműködünk a transzplantációs központokkal, betegeket irányítunk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allogén</a:t>
            </a:r>
            <a:r>
              <a:rPr lang="hu-HU" sz="1600" dirty="0">
                <a:solidFill>
                  <a:schemeClr val="tx1"/>
                </a:solidFill>
                <a:effectLst/>
              </a:rPr>
              <a:t> és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autológ</a:t>
            </a:r>
            <a:r>
              <a:rPr lang="hu-HU" sz="1600" dirty="0">
                <a:solidFill>
                  <a:schemeClr val="tx1"/>
                </a:solidFill>
                <a:effectLst/>
              </a:rPr>
              <a:t> őssejt transzplantációs központokba. </a:t>
            </a:r>
          </a:p>
          <a:p>
            <a:pPr lvl="0"/>
            <a:r>
              <a:rPr lang="hu-HU" sz="1600" dirty="0" smtClean="0">
                <a:solidFill>
                  <a:schemeClr val="tx1"/>
                </a:solidFill>
                <a:effectLst/>
              </a:rPr>
              <a:t>Klinikai </a:t>
            </a:r>
            <a:r>
              <a:rPr lang="hu-HU" sz="1600" dirty="0">
                <a:solidFill>
                  <a:schemeClr val="tx1"/>
                </a:solidFill>
                <a:effectLst/>
              </a:rPr>
              <a:t>vizsgálatokban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veszünk részt.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lvl="0"/>
            <a:r>
              <a:rPr lang="hu-HU" sz="1600" dirty="0">
                <a:solidFill>
                  <a:schemeClr val="tx1"/>
                </a:solidFill>
                <a:effectLst/>
              </a:rPr>
              <a:t>A továbbképzésekre számos lehetőséget/támogatást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biztosítunk (részvétel hazai, </a:t>
            </a:r>
            <a:r>
              <a:rPr lang="hu-HU" sz="1600" dirty="0">
                <a:solidFill>
                  <a:schemeClr val="tx1"/>
                </a:solidFill>
                <a:effectLst/>
              </a:rPr>
              <a:t>illetve külföldi konferenciákon).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Lehetőség </a:t>
            </a:r>
            <a:r>
              <a:rPr lang="hu-HU" sz="1600" dirty="0">
                <a:solidFill>
                  <a:schemeClr val="tx1"/>
                </a:solidFill>
                <a:effectLst/>
              </a:rPr>
              <a:t>van tudományos munkára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- </a:t>
            </a:r>
            <a:r>
              <a:rPr lang="hu-HU" sz="1600" dirty="0">
                <a:solidFill>
                  <a:schemeClr val="tx1"/>
                </a:solidFill>
                <a:effectLst/>
              </a:rPr>
              <a:t>a PTE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oktatókórházaként </a:t>
            </a:r>
            <a:r>
              <a:rPr lang="hu-HU" sz="1600" dirty="0">
                <a:solidFill>
                  <a:schemeClr val="tx1"/>
                </a:solidFill>
                <a:effectLst/>
              </a:rPr>
              <a:t>- az egyetemmel együttműködésben. </a:t>
            </a:r>
          </a:p>
          <a:p>
            <a:pPr lvl="0"/>
            <a:r>
              <a:rPr lang="hu-HU" sz="1600" dirty="0">
                <a:solidFill>
                  <a:schemeClr val="tx1"/>
                </a:solidFill>
                <a:effectLst/>
              </a:rPr>
              <a:t>Várjuk dinamikusan fejlődő csapatunkba a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hemato-onkológia</a:t>
            </a:r>
            <a:r>
              <a:rPr lang="hu-HU" sz="1600" dirty="0">
                <a:solidFill>
                  <a:schemeClr val="tx1"/>
                </a:solidFill>
                <a:effectLst/>
              </a:rPr>
              <a:t>/hematológia iránt érdeklődő fiatal kollégákat, akik családias légkörben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szeretnének </a:t>
            </a:r>
            <a:r>
              <a:rPr lang="hu-HU" sz="1600" dirty="0">
                <a:solidFill>
                  <a:schemeClr val="tx1"/>
                </a:solidFill>
                <a:effectLst/>
              </a:rPr>
              <a:t>tanulni és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dolgozni, egy </a:t>
            </a:r>
            <a:r>
              <a:rPr lang="hu-HU" sz="1600" dirty="0">
                <a:solidFill>
                  <a:schemeClr val="tx1"/>
                </a:solidFill>
                <a:effectLst/>
              </a:rPr>
              <a:t>jó hangulatú munkacsoportban.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76" y="1325563"/>
            <a:ext cx="2945376" cy="19719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76" y="3548705"/>
            <a:ext cx="2911469" cy="18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9869" y="18584"/>
            <a:ext cx="10601233" cy="1325563"/>
          </a:xfrm>
        </p:spPr>
        <p:txBody>
          <a:bodyPr>
            <a:noAutofit/>
          </a:bodyPr>
          <a:lstStyle/>
          <a:p>
            <a:r>
              <a:rPr lang="hu-HU" sz="4500" dirty="0" err="1" smtClean="0"/>
              <a:t>Fül-Orr-Gégészeti</a:t>
            </a:r>
            <a:r>
              <a:rPr lang="hu-HU" sz="4500" dirty="0" smtClean="0"/>
              <a:t> és </a:t>
            </a:r>
            <a:r>
              <a:rPr lang="hu-HU" sz="4500" dirty="0" err="1" smtClean="0"/>
              <a:t>Fej-Nyaksebészeti</a:t>
            </a:r>
            <a:r>
              <a:rPr lang="hu-HU" sz="4500" dirty="0" smtClean="0"/>
              <a:t> Osztály</a:t>
            </a:r>
            <a:endParaRPr lang="hu-HU" sz="45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29431" y="1344147"/>
            <a:ext cx="4679578" cy="508531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15 ágyon, 5 kórteremben, két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szakrendelésen, illetve </a:t>
            </a:r>
            <a:r>
              <a:rPr lang="hu-HU" sz="1600" dirty="0">
                <a:solidFill>
                  <a:schemeClr val="tx1"/>
                </a:solidFill>
                <a:effectLst/>
              </a:rPr>
              <a:t>egy ambulancián,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valamint az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audiológiai</a:t>
            </a:r>
            <a:r>
              <a:rPr lang="hu-HU" sz="1600" dirty="0">
                <a:solidFill>
                  <a:schemeClr val="tx1"/>
                </a:solidFill>
                <a:effectLst/>
              </a:rPr>
              <a:t> állomáson látjuk el a betegeket</a:t>
            </a:r>
            <a:r>
              <a:rPr lang="hu-HU" sz="1600" dirty="0">
                <a:solidFill>
                  <a:schemeClr val="tx1"/>
                </a:solidFill>
              </a:rPr>
              <a:t>.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Az osztály szakmai felkészültsége és uniós pályázatból történt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fejlesztése, műtéti </a:t>
            </a:r>
            <a:r>
              <a:rPr lang="hu-HU" sz="1600" dirty="0">
                <a:solidFill>
                  <a:schemeClr val="tx1"/>
                </a:solidFill>
                <a:effectLst/>
              </a:rPr>
              <a:t>eszköztára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lehetővé teszi a korszerű sebészeti - </a:t>
            </a:r>
            <a:r>
              <a:rPr lang="hu-HU" sz="1600" dirty="0">
                <a:solidFill>
                  <a:schemeClr val="tx1"/>
                </a:solidFill>
                <a:effectLst/>
              </a:rPr>
              <a:t>lézerrel, mikroszkóppal és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endoscoppal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- </a:t>
            </a:r>
            <a:r>
              <a:rPr lang="hu-HU" sz="1600" dirty="0">
                <a:solidFill>
                  <a:schemeClr val="tx1"/>
                </a:solidFill>
                <a:effectLst/>
              </a:rPr>
              <a:t>asszisztált beavatkozások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elvégzését. </a:t>
            </a:r>
            <a:endParaRPr lang="hu-HU" sz="1600" u="sng" dirty="0">
              <a:solidFill>
                <a:schemeClr val="tx1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600" u="sng" dirty="0">
                <a:solidFill>
                  <a:schemeClr val="tx1"/>
                </a:solidFill>
                <a:effectLst/>
              </a:rPr>
              <a:t>Műtéti palettánk:</a:t>
            </a:r>
          </a:p>
          <a:p>
            <a:pPr>
              <a:lnSpc>
                <a:spcPct val="10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középfül-sebészet,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hu-HU" sz="1600" dirty="0" err="1" smtClean="0">
                <a:solidFill>
                  <a:schemeClr val="tx1"/>
                </a:solidFill>
                <a:effectLst/>
              </a:rPr>
              <a:t>endoscopos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>
                <a:solidFill>
                  <a:schemeClr val="tx1"/>
                </a:solidFill>
                <a:effectLst/>
              </a:rPr>
              <a:t>orrmelléküreg sebészet,</a:t>
            </a:r>
          </a:p>
          <a:p>
            <a:pPr>
              <a:lnSpc>
                <a:spcPct val="10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nyálmirigyek </a:t>
            </a:r>
            <a:r>
              <a:rPr lang="hu-HU" sz="1600" dirty="0">
                <a:solidFill>
                  <a:schemeClr val="tx1"/>
                </a:solidFill>
                <a:effectLst/>
              </a:rPr>
              <a:t>sebészete,</a:t>
            </a:r>
          </a:p>
          <a:p>
            <a:pPr>
              <a:lnSpc>
                <a:spcPct val="10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pajzsmirigy </a:t>
            </a:r>
            <a:r>
              <a:rPr lang="hu-HU" sz="1600" dirty="0">
                <a:solidFill>
                  <a:schemeClr val="tx1"/>
                </a:solidFill>
                <a:effectLst/>
              </a:rPr>
              <a:t>sebészet,</a:t>
            </a:r>
          </a:p>
          <a:p>
            <a:pPr>
              <a:lnSpc>
                <a:spcPct val="10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fej-nyaki, valamint </a:t>
            </a:r>
            <a:r>
              <a:rPr lang="hu-HU" sz="1600" dirty="0">
                <a:solidFill>
                  <a:schemeClr val="tx1"/>
                </a:solidFill>
                <a:effectLst/>
              </a:rPr>
              <a:t>onkológiai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sebészet.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45" y="1595183"/>
            <a:ext cx="1852022" cy="95569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70" y="1595183"/>
            <a:ext cx="2091109" cy="95569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97" y="2801910"/>
            <a:ext cx="1848570" cy="11479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62" y="2801910"/>
            <a:ext cx="2066723" cy="114790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45" y="4200848"/>
            <a:ext cx="1866054" cy="13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8741" y="0"/>
            <a:ext cx="10601233" cy="1325563"/>
          </a:xfrm>
        </p:spPr>
        <p:txBody>
          <a:bodyPr/>
          <a:lstStyle/>
          <a:p>
            <a:r>
              <a:rPr lang="hu-HU" dirty="0"/>
              <a:t>Gyermekgyógyászati Osztály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58670" y="1097528"/>
            <a:ext cx="4073562" cy="564307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3400" dirty="0" smtClean="0">
                <a:solidFill>
                  <a:schemeClr val="tx1"/>
                </a:solidFill>
                <a:effectLst/>
              </a:rPr>
              <a:t>Gyermek belgyógyászati, légúti, fertőző, koraszülött </a:t>
            </a:r>
            <a:r>
              <a:rPr lang="hu-HU" sz="3400" dirty="0">
                <a:solidFill>
                  <a:schemeClr val="tx1"/>
                </a:solidFill>
                <a:effectLst/>
              </a:rPr>
              <a:t>és sebészeti </a:t>
            </a:r>
            <a:r>
              <a:rPr lang="hu-HU" sz="3400" dirty="0" smtClean="0">
                <a:solidFill>
                  <a:schemeClr val="tx1"/>
                </a:solidFill>
                <a:effectLst/>
              </a:rPr>
              <a:t>részlegeinken, </a:t>
            </a:r>
            <a:r>
              <a:rPr lang="hu-HU" sz="3400" dirty="0">
                <a:solidFill>
                  <a:schemeClr val="tx1"/>
                </a:solidFill>
                <a:effectLst/>
              </a:rPr>
              <a:t>53 ágyon történik a betegellátás.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3400" dirty="0">
                <a:solidFill>
                  <a:schemeClr val="tx1"/>
                </a:solidFill>
                <a:effectLst/>
              </a:rPr>
              <a:t>A koraszülött részlegen </a:t>
            </a:r>
            <a:r>
              <a:rPr lang="hu-HU" sz="3400" dirty="0" smtClean="0">
                <a:solidFill>
                  <a:schemeClr val="tx1"/>
                </a:solidFill>
                <a:effectLst/>
              </a:rPr>
              <a:t>anyaszállás, ezen kívül minden </a:t>
            </a:r>
            <a:r>
              <a:rPr lang="hu-HU" sz="3400" dirty="0">
                <a:solidFill>
                  <a:schemeClr val="tx1"/>
                </a:solidFill>
                <a:effectLst/>
              </a:rPr>
              <a:t>részlegen több 2 ágyas „baba-mamás” </a:t>
            </a:r>
            <a:r>
              <a:rPr lang="hu-HU" sz="3400" dirty="0" smtClean="0">
                <a:solidFill>
                  <a:schemeClr val="tx1"/>
                </a:solidFill>
                <a:effectLst/>
              </a:rPr>
              <a:t>kórterem </a:t>
            </a:r>
            <a:r>
              <a:rPr lang="hu-HU" sz="3400" dirty="0">
                <a:solidFill>
                  <a:schemeClr val="tx1"/>
                </a:solidFill>
                <a:effectLst/>
              </a:rPr>
              <a:t>áll </a:t>
            </a:r>
            <a:r>
              <a:rPr lang="hu-HU" sz="3400" dirty="0" smtClean="0">
                <a:solidFill>
                  <a:schemeClr val="tx1"/>
                </a:solidFill>
                <a:effectLst/>
              </a:rPr>
              <a:t>rendelkezésre.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3400" dirty="0" smtClean="0">
                <a:solidFill>
                  <a:schemeClr val="tx1"/>
                </a:solidFill>
                <a:effectLst/>
              </a:rPr>
              <a:t>Az </a:t>
            </a:r>
            <a:r>
              <a:rPr lang="hu-HU" sz="3400" dirty="0">
                <a:solidFill>
                  <a:schemeClr val="tx1"/>
                </a:solidFill>
                <a:effectLst/>
              </a:rPr>
              <a:t>épület földszintjén 14 féle szakrendelés fogadja a betegeket.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3400" dirty="0">
                <a:solidFill>
                  <a:schemeClr val="tx1"/>
                </a:solidFill>
                <a:effectLst/>
              </a:rPr>
              <a:t>Ellátási kötelezettségünk egész Tolna </a:t>
            </a:r>
            <a:r>
              <a:rPr lang="hu-HU" sz="3400" dirty="0" smtClean="0">
                <a:solidFill>
                  <a:schemeClr val="tx1"/>
                </a:solidFill>
                <a:effectLst/>
              </a:rPr>
              <a:t>vármegyére kiterjed, valamint </a:t>
            </a:r>
            <a:r>
              <a:rPr lang="hu-HU" sz="3400" dirty="0">
                <a:solidFill>
                  <a:schemeClr val="tx1"/>
                </a:solidFill>
                <a:effectLst/>
              </a:rPr>
              <a:t>a szomszédos Baranya és Bács-Kiskun </a:t>
            </a:r>
            <a:r>
              <a:rPr lang="hu-HU" sz="3400" dirty="0" smtClean="0">
                <a:solidFill>
                  <a:schemeClr val="tx1"/>
                </a:solidFill>
                <a:effectLst/>
              </a:rPr>
              <a:t>vármegyékből </a:t>
            </a:r>
            <a:r>
              <a:rPr lang="hu-HU" sz="3400" dirty="0">
                <a:solidFill>
                  <a:schemeClr val="tx1"/>
                </a:solidFill>
                <a:effectLst/>
              </a:rPr>
              <a:t>is felkeresik osztályunkat.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3400" dirty="0">
                <a:solidFill>
                  <a:schemeClr val="tx1"/>
                </a:solidFill>
                <a:effectLst/>
              </a:rPr>
              <a:t>Az  osztály vezetése kiemelt figyelmet </a:t>
            </a:r>
            <a:r>
              <a:rPr lang="hu-HU" sz="3400" dirty="0" smtClean="0">
                <a:solidFill>
                  <a:schemeClr val="tx1"/>
                </a:solidFill>
                <a:effectLst/>
              </a:rPr>
              <a:t>fordít munkatársai </a:t>
            </a:r>
            <a:r>
              <a:rPr lang="hu-HU" sz="3400" dirty="0">
                <a:solidFill>
                  <a:schemeClr val="tx1"/>
                </a:solidFill>
                <a:effectLst/>
              </a:rPr>
              <a:t>képzésre, </a:t>
            </a:r>
            <a:r>
              <a:rPr lang="hu-HU" sz="3400" dirty="0" smtClean="0">
                <a:solidFill>
                  <a:schemeClr val="tx1"/>
                </a:solidFill>
                <a:effectLst/>
              </a:rPr>
              <a:t>valamint </a:t>
            </a:r>
            <a:r>
              <a:rPr lang="hu-HU" sz="3400" dirty="0">
                <a:solidFill>
                  <a:schemeClr val="tx1"/>
                </a:solidFill>
                <a:effectLst/>
              </a:rPr>
              <a:t>szakmai </a:t>
            </a:r>
            <a:r>
              <a:rPr lang="hu-HU" sz="3400" dirty="0" smtClean="0">
                <a:solidFill>
                  <a:schemeClr val="tx1"/>
                </a:solidFill>
                <a:effectLst/>
              </a:rPr>
              <a:t>tudásuk folyamatos fejlesztésére és az </a:t>
            </a:r>
            <a:r>
              <a:rPr lang="hu-HU" sz="3400" dirty="0">
                <a:solidFill>
                  <a:schemeClr val="tx1"/>
                </a:solidFill>
                <a:effectLst/>
              </a:rPr>
              <a:t>új gyógyító eljárások megismerésére.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00" y="1207661"/>
            <a:ext cx="2603035" cy="1600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76" y="1214925"/>
            <a:ext cx="2611889" cy="160357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29" y="5000033"/>
            <a:ext cx="2603035" cy="174125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75" y="3162798"/>
            <a:ext cx="2611889" cy="17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8741" y="-5379"/>
            <a:ext cx="10601233" cy="1325563"/>
          </a:xfrm>
        </p:spPr>
        <p:txBody>
          <a:bodyPr/>
          <a:lstStyle/>
          <a:p>
            <a:r>
              <a:rPr lang="hu-HU" dirty="0"/>
              <a:t>Neurológiai osztály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8741" y="3052165"/>
            <a:ext cx="9131024" cy="3649849"/>
          </a:xfrm>
        </p:spPr>
        <p:txBody>
          <a:bodyPr>
            <a:noAutofit/>
          </a:bodyPr>
          <a:lstStyle/>
          <a:p>
            <a:pPr algn="just"/>
            <a:r>
              <a:rPr lang="hu-HU" sz="1600" dirty="0">
                <a:solidFill>
                  <a:schemeClr val="tx1"/>
                </a:solidFill>
                <a:effectLst/>
              </a:rPr>
              <a:t>Osztályunk akkreditált Stroke Központ és SM Centrum.</a:t>
            </a:r>
          </a:p>
          <a:p>
            <a:pPr algn="just"/>
            <a:r>
              <a:rPr lang="hu-HU" sz="1600" dirty="0" smtClean="0">
                <a:solidFill>
                  <a:schemeClr val="tx1"/>
                </a:solidFill>
                <a:effectLst/>
              </a:rPr>
              <a:t>39 </a:t>
            </a:r>
            <a:r>
              <a:rPr lang="hu-HU" sz="1600" dirty="0">
                <a:solidFill>
                  <a:schemeClr val="tx1"/>
                </a:solidFill>
                <a:effectLst/>
              </a:rPr>
              <a:t>ágyon látjuk el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fekvőbetegeinket,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ebből 5 ágyunk tartozik a dedikált </a:t>
            </a:r>
            <a:r>
              <a:rPr lang="hu-HU" sz="1600" dirty="0">
                <a:solidFill>
                  <a:schemeClr val="tx1"/>
                </a:solidFill>
                <a:effectLst/>
              </a:rPr>
              <a:t>Stroke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Központhoz.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algn="just"/>
            <a:r>
              <a:rPr lang="hu-HU" sz="1600" dirty="0" smtClean="0">
                <a:solidFill>
                  <a:schemeClr val="tx1"/>
                </a:solidFill>
                <a:effectLst/>
              </a:rPr>
              <a:t>Az </a:t>
            </a:r>
            <a:r>
              <a:rPr lang="hu-HU" sz="1600" dirty="0">
                <a:solidFill>
                  <a:schemeClr val="tx1"/>
                </a:solidFill>
                <a:effectLst/>
              </a:rPr>
              <a:t>osztályon korszerű munkakörülmények, új műszerek állnak rendelkezésre.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effectLst/>
              </a:rPr>
              <a:t>Az általános neurológia teljes spektrumába sorolható,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túlnyomó </a:t>
            </a:r>
            <a:r>
              <a:rPr lang="hu-HU" sz="1600" dirty="0">
                <a:solidFill>
                  <a:schemeClr val="tx1"/>
                </a:solidFill>
                <a:effectLst/>
              </a:rPr>
              <a:t>többségben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vascularis</a:t>
            </a:r>
            <a:r>
              <a:rPr lang="hu-HU" sz="1600" dirty="0">
                <a:solidFill>
                  <a:schemeClr val="tx1"/>
                </a:solidFill>
                <a:effectLst/>
              </a:rPr>
              <a:t> kórképekben szenvedő betegeket látunk el.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járóbetegek</a:t>
            </a:r>
            <a:r>
              <a:rPr lang="hu-HU" sz="1600" dirty="0">
                <a:solidFill>
                  <a:schemeClr val="tx1"/>
                </a:solidFill>
                <a:effectLst/>
              </a:rPr>
              <a:t> ellátása két rendelésen, valamint 8 szakambulancián történik (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Cerebrovascularis</a:t>
            </a:r>
            <a:r>
              <a:rPr lang="hu-HU" sz="1600" dirty="0">
                <a:solidFill>
                  <a:schemeClr val="tx1"/>
                </a:solidFill>
                <a:effectLst/>
              </a:rPr>
              <a:t>, Epilepszia, Mozgászavar, Memória,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Neuroimmunológiai</a:t>
            </a:r>
            <a:r>
              <a:rPr lang="hu-HU" sz="1600" dirty="0">
                <a:solidFill>
                  <a:schemeClr val="tx1"/>
                </a:solidFill>
                <a:effectLst/>
              </a:rPr>
              <a:t>, Fejfájás, Perifériás és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Dystonia</a:t>
            </a:r>
            <a:r>
              <a:rPr lang="hu-HU" sz="1600" dirty="0">
                <a:solidFill>
                  <a:schemeClr val="tx1"/>
                </a:solidFill>
                <a:effectLst/>
              </a:rPr>
              <a:t> Szakambulanciák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).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algn="just"/>
            <a:r>
              <a:rPr lang="hu-HU" sz="1600" dirty="0">
                <a:solidFill>
                  <a:schemeClr val="tx1"/>
                </a:solidFill>
                <a:effectLst/>
              </a:rPr>
              <a:t>Az osztályhoz tartozik a Klinikai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Neurofiziológiai</a:t>
            </a:r>
            <a:r>
              <a:rPr lang="hu-HU" sz="1600" dirty="0">
                <a:solidFill>
                  <a:schemeClr val="tx1"/>
                </a:solidFill>
                <a:effectLst/>
              </a:rPr>
              <a:t> Laboratórium, mely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helyet </a:t>
            </a:r>
            <a:r>
              <a:rPr lang="hu-HU" sz="1600" dirty="0">
                <a:solidFill>
                  <a:schemeClr val="tx1"/>
                </a:solidFill>
                <a:effectLst/>
              </a:rPr>
              <a:t>ad az EEG-, az ENG/EMG-, a kiváltott válasz- és a nyaki Doppler vizsgálatoknak.</a:t>
            </a:r>
          </a:p>
          <a:p>
            <a:pPr algn="just"/>
            <a:r>
              <a:rPr lang="hu-HU" sz="1600" dirty="0" smtClean="0">
                <a:solidFill>
                  <a:schemeClr val="tx1"/>
                </a:solidFill>
                <a:effectLst/>
              </a:rPr>
              <a:t>Az </a:t>
            </a:r>
            <a:r>
              <a:rPr lang="hu-HU" sz="1600" dirty="0">
                <a:solidFill>
                  <a:schemeClr val="tx1"/>
                </a:solidFill>
                <a:effectLst/>
              </a:rPr>
              <a:t>osztály vezetése nagy figyelmet fordít a munkatársak folyamatos szakmai képzésére, az ideérkező pályakezdő fiatal kollégák megalapozott szakmai tudást szerezhetnek.</a:t>
            </a:r>
            <a:endParaRPr lang="hu-HU" sz="1600" dirty="0">
              <a:effectLst/>
            </a:endParaRPr>
          </a:p>
          <a:p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01" y="1161713"/>
            <a:ext cx="3633867" cy="18904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4" y="1157847"/>
            <a:ext cx="3848582" cy="18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0309" y="30417"/>
            <a:ext cx="10601233" cy="1325563"/>
          </a:xfrm>
        </p:spPr>
        <p:txBody>
          <a:bodyPr/>
          <a:lstStyle/>
          <a:p>
            <a:r>
              <a:rPr lang="hu-HU" dirty="0"/>
              <a:t>Patológiai osztály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00462" y="2659654"/>
            <a:ext cx="9402183" cy="41954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A patológiai osztályok szerepe az elmúlt évtizedekben lényegesen megváltozott. 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Korábban a kórházban elhunytak kóroki boncolása merítette ki a tevékenységük legnagyobb részét. 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A patológusok a diagnosztikus vizsgálatok (CT, MRI, ultrahang) mintavétele során nyert vizsgálati anyagok különböző módon történő feldolgozásával – pl. szövettani metszetek különféle festési eljárásai - segítik betegségek korai stádiumban való felismerését, a diagnosztikus és gyógyító munkát.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Az osztály a Tolna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Vármegyei </a:t>
            </a:r>
            <a:r>
              <a:rPr lang="hu-HU" sz="1600" dirty="0">
                <a:solidFill>
                  <a:schemeClr val="tx1"/>
                </a:solidFill>
                <a:effectLst/>
              </a:rPr>
              <a:t>Balassa János Kórház osztályai, illetve a Bonyhádi Városi Kórház és a Paksi Rendelőintézet számára végez szövettani és citológiai vizsgálatokat. 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Orvosaink részt vesznek a rosszindulatú daganatos megbetegedések (tüdő-, emlő-, vastagbél-, nőgyógyászati-, urológiai-, fej-nyaki daganatok stb.) kezelését szolgáló multidiszciplináris orvosi teamek működésében, vizsgálati eredményeikkel segítve a megfelelő terápiás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beavatkozások </a:t>
            </a:r>
            <a:r>
              <a:rPr lang="hu-HU" sz="1600" dirty="0">
                <a:solidFill>
                  <a:schemeClr val="tx1"/>
                </a:solidFill>
                <a:effectLst/>
              </a:rPr>
              <a:t>kiválasztását.</a:t>
            </a:r>
          </a:p>
          <a:p>
            <a:pPr marL="0" indent="0">
              <a:buNone/>
            </a:pPr>
            <a:endParaRPr lang="hu-HU" sz="105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09" y="1197833"/>
            <a:ext cx="3121349" cy="14420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83" y="1197832"/>
            <a:ext cx="3121349" cy="14420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857" y="1199205"/>
            <a:ext cx="2843335" cy="14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7227" y="0"/>
            <a:ext cx="10601233" cy="1325563"/>
          </a:xfrm>
        </p:spPr>
        <p:txBody>
          <a:bodyPr/>
          <a:lstStyle/>
          <a:p>
            <a:r>
              <a:rPr lang="hu-HU" dirty="0"/>
              <a:t>Pszichiátriai osztály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7227" y="2479282"/>
            <a:ext cx="9342590" cy="441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Kedves leendő Munkatársunk!</a:t>
            </a:r>
          </a:p>
          <a:p>
            <a:r>
              <a:rPr lang="hu-HU" sz="1600" dirty="0" smtClean="0">
                <a:solidFill>
                  <a:schemeClr val="tx1"/>
                </a:solidFill>
                <a:effectLst/>
              </a:rPr>
              <a:t>ha </a:t>
            </a:r>
            <a:r>
              <a:rPr lang="hu-HU" sz="1600" dirty="0">
                <a:solidFill>
                  <a:schemeClr val="tx1"/>
                </a:solidFill>
                <a:effectLst/>
              </a:rPr>
              <a:t>egy kreatív, vidám és fiatal csapatban szeretnél dolgozni,</a:t>
            </a:r>
          </a:p>
          <a:p>
            <a:r>
              <a:rPr lang="hu-HU" sz="1600" dirty="0">
                <a:solidFill>
                  <a:schemeClr val="tx1"/>
                </a:solidFill>
                <a:effectLst/>
              </a:rPr>
              <a:t>ha a pszichiátria szinte minden területét és ellátási szintjét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felölelő, </a:t>
            </a:r>
            <a:r>
              <a:rPr lang="hu-HU" sz="1600" dirty="0">
                <a:solidFill>
                  <a:schemeClr val="tx1"/>
                </a:solidFill>
                <a:effectLst/>
              </a:rPr>
              <a:t>és évek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óta </a:t>
            </a:r>
            <a:r>
              <a:rPr lang="hu-HU" sz="1600" dirty="0">
                <a:solidFill>
                  <a:schemeClr val="tx1"/>
                </a:solidFill>
                <a:effectLst/>
              </a:rPr>
              <a:t>dinamikusan fejlődő osztályunkon akarsz szakvizsga előtt gyakorlatot szerezni,</a:t>
            </a:r>
          </a:p>
          <a:p>
            <a:r>
              <a:rPr lang="hu-HU" sz="1600" dirty="0">
                <a:solidFill>
                  <a:schemeClr val="tx1"/>
                </a:solidFill>
                <a:effectLst/>
              </a:rPr>
              <a:t>ha a mentális zavaroknak nem csak a tüneteit, de az okait is szeretnéd megfejteni,</a:t>
            </a:r>
          </a:p>
          <a:p>
            <a:r>
              <a:rPr lang="hu-HU" sz="1600" dirty="0">
                <a:solidFill>
                  <a:schemeClr val="tx1"/>
                </a:solidFill>
                <a:effectLst/>
              </a:rPr>
              <a:t>ha nyitott vagy a holisztikus szemléletre és a komplex pszichiátriai ellátásra,</a:t>
            </a:r>
          </a:p>
          <a:p>
            <a:r>
              <a:rPr lang="hu-HU" sz="1600" dirty="0">
                <a:solidFill>
                  <a:schemeClr val="tx1"/>
                </a:solidFill>
                <a:effectLst/>
              </a:rPr>
              <a:t>ha a terápiás foglalkoztatások színes sokaságára vagy kíváncsi,</a:t>
            </a:r>
          </a:p>
          <a:p>
            <a:r>
              <a:rPr lang="hu-HU" sz="1600" dirty="0">
                <a:solidFill>
                  <a:schemeClr val="tx1"/>
                </a:solidFill>
                <a:effectLst/>
              </a:rPr>
              <a:t>ha Tolna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vármegye </a:t>
            </a:r>
            <a:r>
              <a:rPr lang="hu-HU" sz="1600" dirty="0">
                <a:solidFill>
                  <a:schemeClr val="tx1"/>
                </a:solidFill>
                <a:effectLst/>
              </a:rPr>
              <a:t>mentálhigiénés fejlődéséhez hozzá akarsz járulni, akkor közöttünk van a helyed!</a:t>
            </a: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Osztályunkon a mentális zavarok teljes spektrumának akut és rehabilitációs kezelése folyik, struktúrája ennek megfelelően szerveződött. Nálunk bekapcsolódhatsz a pszichiátriai ambulancia munkájába, részt vehetsz az izgalmas és érdekes akut pszichiátriai ellátásban, gyakorolhatod az összehangolt csapatmunkát igénylő rehabilitációs munkában való részvételt, a korai rehabilitációtól kezdve a nappali szanatóriumos ellátáson keresztül a késői rehabilitációig.</a:t>
            </a: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 Belső továbbképzésünk is támogathatja szakmai fejlődésedet, ezzel perspektívát nyitva több szakvizsga megszerzéséhez (pszichiátria,  pszichiátriai rehabilitáció,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addiktológia</a:t>
            </a:r>
            <a:r>
              <a:rPr lang="hu-HU" sz="1600" dirty="0">
                <a:solidFill>
                  <a:schemeClr val="tx1"/>
                </a:solidFill>
                <a:effectLst/>
              </a:rPr>
              <a:t> stb.)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43" y="763892"/>
            <a:ext cx="3657600" cy="22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08531" y="0"/>
            <a:ext cx="10601233" cy="1325563"/>
          </a:xfrm>
        </p:spPr>
        <p:txBody>
          <a:bodyPr/>
          <a:lstStyle/>
          <a:p>
            <a:r>
              <a:rPr lang="hu-HU" dirty="0"/>
              <a:t>Képalkotó diagnosztika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24421" y="4127331"/>
            <a:ext cx="8304904" cy="259085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Hagyományos röntgen vizsgálatokon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kívül, </a:t>
            </a:r>
            <a:r>
              <a:rPr lang="hu-HU" sz="1600" dirty="0">
                <a:solidFill>
                  <a:schemeClr val="tx1"/>
                </a:solidFill>
                <a:effectLst/>
              </a:rPr>
              <a:t>ultrahang, CT, 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CT-angiographia</a:t>
            </a:r>
            <a:r>
              <a:rPr lang="hu-HU" sz="1600" dirty="0">
                <a:solidFill>
                  <a:schemeClr val="tx1"/>
                </a:solidFill>
                <a:effectLst/>
              </a:rPr>
              <a:t>, MRI és gyermekradiológiai, ízületi UH, szövettani  mintavételi tevékenység folyik. </a:t>
            </a:r>
          </a:p>
          <a:p>
            <a:pPr algn="just">
              <a:lnSpc>
                <a:spcPct val="15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64 </a:t>
            </a:r>
            <a:r>
              <a:rPr lang="hu-HU" sz="1600" dirty="0">
                <a:solidFill>
                  <a:schemeClr val="tx1"/>
                </a:solidFill>
                <a:effectLst/>
              </a:rPr>
              <a:t>szeletes CT , </a:t>
            </a:r>
          </a:p>
          <a:p>
            <a:pPr algn="just">
              <a:lnSpc>
                <a:spcPct val="15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1,5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Tesla-ás</a:t>
            </a:r>
            <a:r>
              <a:rPr lang="hu-HU" sz="1600" dirty="0">
                <a:solidFill>
                  <a:schemeClr val="tx1"/>
                </a:solidFill>
                <a:effectLst/>
              </a:rPr>
              <a:t> MRI berendezés, ami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a teljes </a:t>
            </a:r>
            <a:r>
              <a:rPr lang="hu-HU" sz="1600" dirty="0">
                <a:solidFill>
                  <a:schemeClr val="tx1"/>
                </a:solidFill>
                <a:effectLst/>
              </a:rPr>
              <a:t>test vizsgálatra ad lehetőséget  </a:t>
            </a:r>
          </a:p>
          <a:p>
            <a:pPr algn="just">
              <a:lnSpc>
                <a:spcPct val="15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>
                <a:solidFill>
                  <a:schemeClr val="tx1"/>
                </a:solidFill>
                <a:effectLst/>
              </a:rPr>
              <a:t>fekvő- és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járóbeteg-ellátás </a:t>
            </a:r>
            <a:r>
              <a:rPr lang="hu-HU" sz="1600" dirty="0">
                <a:solidFill>
                  <a:schemeClr val="tx1"/>
                </a:solidFill>
                <a:effectLst/>
              </a:rPr>
              <a:t>valamennyi diagnosztikus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vizsgálatát, </a:t>
            </a:r>
            <a:r>
              <a:rPr lang="hu-HU" sz="1600" dirty="0">
                <a:solidFill>
                  <a:schemeClr val="tx1"/>
                </a:solidFill>
                <a:effectLst/>
              </a:rPr>
              <a:t>tapasztalt munkatársaink mellett fiatal szakorvosok és rezidensek látják el.</a:t>
            </a:r>
          </a:p>
          <a:p>
            <a:pPr marL="0" indent="0">
              <a:buNone/>
            </a:pPr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72" y="1522879"/>
            <a:ext cx="2250028" cy="19948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13" y="1526936"/>
            <a:ext cx="2253256" cy="199081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54" y="1522879"/>
            <a:ext cx="2294494" cy="199487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21" y="1522879"/>
            <a:ext cx="2264238" cy="19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0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7983" y="0"/>
            <a:ext cx="10601233" cy="1325563"/>
          </a:xfrm>
        </p:spPr>
        <p:txBody>
          <a:bodyPr/>
          <a:lstStyle/>
          <a:p>
            <a:r>
              <a:rPr lang="hu-HU" dirty="0"/>
              <a:t>Sebészeti Osztály - </a:t>
            </a:r>
            <a:r>
              <a:rPr lang="hu-HU" dirty="0" smtClean="0"/>
              <a:t>Központi </a:t>
            </a:r>
            <a:r>
              <a:rPr lang="hu-HU" dirty="0"/>
              <a:t>műtőblokk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43499" y="1344545"/>
            <a:ext cx="6378598" cy="516731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Orvosaink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korösszetétele </a:t>
            </a:r>
            <a:r>
              <a:rPr lang="hu-HU" sz="1600" dirty="0">
                <a:solidFill>
                  <a:schemeClr val="tx1"/>
                </a:solidFill>
                <a:effectLst/>
              </a:rPr>
              <a:t>országos átlagban kifejezetten fiatalnak mondható.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600" u="sng" dirty="0">
                <a:solidFill>
                  <a:schemeClr val="tx1"/>
                </a:solidFill>
                <a:effectLst/>
              </a:rPr>
              <a:t>Amit nyújtani tudunk</a:t>
            </a:r>
            <a:r>
              <a:rPr lang="hu-HU" sz="1600" dirty="0">
                <a:solidFill>
                  <a:schemeClr val="tx1"/>
                </a:solidFill>
                <a:effectLst/>
              </a:rPr>
              <a:t>: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A mindennapos </a:t>
            </a:r>
            <a:r>
              <a:rPr lang="hu-HU" sz="1600" dirty="0">
                <a:solidFill>
                  <a:schemeClr val="tx1"/>
                </a:solidFill>
                <a:effectLst/>
              </a:rPr>
              <a:t>osztályos és műtői munkában való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részvétel.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600" u="sng" dirty="0" smtClean="0">
                <a:solidFill>
                  <a:schemeClr val="tx1"/>
                </a:solidFill>
                <a:effectLst/>
              </a:rPr>
              <a:t>Lehetőség </a:t>
            </a:r>
            <a:r>
              <a:rPr lang="hu-HU" sz="1600" u="sng" dirty="0">
                <a:solidFill>
                  <a:schemeClr val="tx1"/>
                </a:solidFill>
                <a:effectLst/>
              </a:rPr>
              <a:t>van továbbá: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perioperatív</a:t>
            </a:r>
            <a:r>
              <a:rPr lang="hu-HU" sz="1600" dirty="0">
                <a:solidFill>
                  <a:schemeClr val="tx1"/>
                </a:solidFill>
                <a:effectLst/>
              </a:rPr>
              <a:t> folyadékkezelés,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solidFill>
                  <a:schemeClr val="tx1"/>
                </a:solidFill>
                <a:effectLst/>
              </a:rPr>
              <a:t>a mesterséges táplálás,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solidFill>
                  <a:schemeClr val="tx1"/>
                </a:solidFill>
                <a:effectLst/>
              </a:rPr>
              <a:t>az antibiotikus kezelés,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solidFill>
                  <a:schemeClr val="tx1"/>
                </a:solidFill>
                <a:effectLst/>
              </a:rPr>
              <a:t>a modern sebkezelés,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solidFill>
                  <a:schemeClr val="tx1"/>
                </a:solidFill>
                <a:effectLst/>
              </a:rPr>
              <a:t>az újraélesztés megtanulására,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solidFill>
                  <a:schemeClr val="tx1"/>
                </a:solidFill>
                <a:effectLst/>
              </a:rPr>
              <a:t>az infekció kontroll  gyakorlatban történő alkalmazásának</a:t>
            </a:r>
          </a:p>
          <a:p>
            <a:pPr marL="342900" lvl="1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    megismerésére.</a:t>
            </a:r>
          </a:p>
          <a:p>
            <a:pPr algn="just"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A műtői munkában való részvételt kiemelten fontosnak tartjuk.</a:t>
            </a:r>
          </a:p>
          <a:p>
            <a:pPr algn="just">
              <a:lnSpc>
                <a:spcPts val="2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Osztályunkon az általános sebészeti szakvizsgán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kívül, </a:t>
            </a:r>
            <a:r>
              <a:rPr lang="hu-HU" sz="1600" dirty="0">
                <a:solidFill>
                  <a:schemeClr val="tx1"/>
                </a:solidFill>
                <a:effectLst/>
              </a:rPr>
              <a:t>érsebészeti, plasztikai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sebészeti </a:t>
            </a:r>
            <a:r>
              <a:rPr lang="hu-HU" sz="1600" dirty="0">
                <a:solidFill>
                  <a:schemeClr val="tx1"/>
                </a:solidFill>
                <a:effectLst/>
              </a:rPr>
              <a:t>és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gastroenterológiai</a:t>
            </a:r>
            <a:r>
              <a:rPr lang="hu-HU" sz="1600" dirty="0">
                <a:solidFill>
                  <a:schemeClr val="tx1"/>
                </a:solidFill>
                <a:effectLst/>
              </a:rPr>
              <a:t> szakvizsgával rendelkező kollégák is dolgoznak, így ezen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subspecialitások</a:t>
            </a:r>
            <a:r>
              <a:rPr lang="hu-HU" sz="1600" dirty="0">
                <a:solidFill>
                  <a:schemeClr val="tx1"/>
                </a:solidFill>
                <a:effectLst/>
              </a:rPr>
              <a:t> mélyebb megismerésére is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nyílik lehetőség</a:t>
            </a:r>
            <a:r>
              <a:rPr lang="hu-HU" sz="1600" dirty="0">
                <a:solidFill>
                  <a:schemeClr val="tx1"/>
                </a:solidFill>
                <a:effectLst/>
              </a:rPr>
              <a:t>.</a:t>
            </a:r>
          </a:p>
          <a:p>
            <a:pPr marL="0" indent="0">
              <a:buNone/>
            </a:pPr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29" y="1344545"/>
            <a:ext cx="1611090" cy="12047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63" y="1325563"/>
            <a:ext cx="1630386" cy="12237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64" y="2788607"/>
            <a:ext cx="1630386" cy="12810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63" y="4318816"/>
            <a:ext cx="1630386" cy="12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2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3287" y="0"/>
            <a:ext cx="10601233" cy="1325563"/>
          </a:xfrm>
        </p:spPr>
        <p:txBody>
          <a:bodyPr/>
          <a:lstStyle/>
          <a:p>
            <a:r>
              <a:rPr lang="hu-HU" dirty="0" err="1"/>
              <a:t>Skill</a:t>
            </a:r>
            <a:r>
              <a:rPr lang="hu-HU" dirty="0"/>
              <a:t> Labor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53287" y="3237802"/>
            <a:ext cx="7420558" cy="3180472"/>
          </a:xfrm>
        </p:spPr>
        <p:txBody>
          <a:bodyPr>
            <a:normAutofit/>
          </a:bodyPr>
          <a:lstStyle/>
          <a:p>
            <a:r>
              <a:rPr lang="hu-HU" sz="1600" dirty="0" err="1">
                <a:solidFill>
                  <a:schemeClr val="tx1"/>
                </a:solidFill>
                <a:effectLst/>
              </a:rPr>
              <a:t>Skill</a:t>
            </a:r>
            <a:r>
              <a:rPr lang="hu-HU" sz="1600" dirty="0">
                <a:solidFill>
                  <a:schemeClr val="tx1"/>
                </a:solidFill>
                <a:effectLst/>
              </a:rPr>
              <a:t> laborok fejlesztése (EFOP-4.2.2-16-2017-00001) projekt keretében megvalósult kórházfejlesztés</a:t>
            </a:r>
          </a:p>
          <a:p>
            <a:pPr>
              <a:lnSpc>
                <a:spcPct val="100000"/>
              </a:lnSpc>
            </a:pPr>
            <a:r>
              <a:rPr lang="hu-HU" sz="1600" dirty="0" err="1" smtClean="0">
                <a:solidFill>
                  <a:schemeClr val="tx1"/>
                </a:solidFill>
                <a:effectLst/>
              </a:rPr>
              <a:t>Skill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laborunk, szimulációs </a:t>
            </a:r>
            <a:r>
              <a:rPr lang="hu-HU" sz="1600" dirty="0">
                <a:solidFill>
                  <a:schemeClr val="tx1"/>
                </a:solidFill>
                <a:effectLst/>
              </a:rPr>
              <a:t>gyakorlatok szisztematikusan egymásra épülő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sorozatával, és </a:t>
            </a:r>
            <a:r>
              <a:rPr lang="hu-HU" sz="1600" dirty="0">
                <a:solidFill>
                  <a:schemeClr val="tx1"/>
                </a:solidFill>
                <a:effectLst/>
              </a:rPr>
              <a:t>a megszerzett elméleti tudásra alapozva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készíti fel az orvosokat és szakdolgozókat a valós </a:t>
            </a:r>
            <a:r>
              <a:rPr lang="hu-HU" sz="1600" dirty="0">
                <a:solidFill>
                  <a:schemeClr val="tx1"/>
                </a:solidFill>
                <a:effectLst/>
              </a:rPr>
              <a:t>környezetben, betegekkel végzendő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munkára.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Elméleti és gyakorlati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oktatótermek,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Online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szemináriumi lehetőség,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Szimulációs gyakorlati lehetőségek számos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modellen, rezidens-orvosoknak, szakorvosoknak, valamint szakdolgozóknak egyaránt.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87" y="1344128"/>
            <a:ext cx="2289273" cy="16257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98" y="1351938"/>
            <a:ext cx="2475270" cy="16257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86" y="1351938"/>
            <a:ext cx="2155857" cy="161797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82" y="1344128"/>
            <a:ext cx="2342266" cy="16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8743" y="0"/>
            <a:ext cx="10601233" cy="1325563"/>
          </a:xfrm>
        </p:spPr>
        <p:txBody>
          <a:bodyPr/>
          <a:lstStyle/>
          <a:p>
            <a:r>
              <a:rPr lang="hu-HU" dirty="0"/>
              <a:t>Sürgősségi Betegellátó Osztály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8743" y="3724350"/>
            <a:ext cx="9294607" cy="31336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Triage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helyiségben, három </a:t>
            </a:r>
            <a:r>
              <a:rPr lang="hu-HU" sz="1600" dirty="0">
                <a:solidFill>
                  <a:schemeClr val="tx1"/>
                </a:solidFill>
                <a:effectLst/>
              </a:rPr>
              <a:t>ambuláns vizsgálóban,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valamint a 15 </a:t>
            </a:r>
            <a:r>
              <a:rPr lang="hu-HU" sz="1600" dirty="0">
                <a:solidFill>
                  <a:schemeClr val="tx1"/>
                </a:solidFill>
                <a:effectLst/>
              </a:rPr>
              <a:t>ágyas fekvőbeteg részlegen zajlik betegeink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sürgősségi ellátása</a:t>
            </a:r>
            <a:r>
              <a:rPr lang="hu-HU" sz="1600" dirty="0">
                <a:solidFill>
                  <a:schemeClr val="tx1"/>
                </a:solidFill>
                <a:effectLst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A nap 24 órájában rendelkezésre áll a teljes diagnosztikus eszköztár.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Öt ágyon lehetőségünk van  intenzív betegellátásra (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non-invazív</a:t>
            </a:r>
            <a:r>
              <a:rPr lang="hu-HU" sz="1600" dirty="0">
                <a:solidFill>
                  <a:schemeClr val="tx1"/>
                </a:solidFill>
                <a:effectLst/>
              </a:rPr>
              <a:t>, ill.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invazív</a:t>
            </a:r>
            <a:r>
              <a:rPr lang="hu-HU" sz="1600" dirty="0">
                <a:solidFill>
                  <a:schemeClr val="tx1"/>
                </a:solidFill>
                <a:effectLst/>
              </a:rPr>
              <a:t> lélegeztetés,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invazív</a:t>
            </a:r>
            <a:r>
              <a:rPr lang="hu-HU" sz="1600" dirty="0">
                <a:solidFill>
                  <a:schemeClr val="tx1"/>
                </a:solidFill>
                <a:effectLst/>
              </a:rPr>
              <a:t> monitorozás).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Célunk az akut ellátás és a reanimáció minél magasabb színvonalra történő fejlesztése, a fiatal kollégák gyakorlati tudásának megalapozása. </a:t>
            </a:r>
          </a:p>
          <a:p>
            <a:pPr marL="0" indent="0">
              <a:buNone/>
            </a:pPr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14" y="1057921"/>
            <a:ext cx="4410635" cy="26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8742" y="-139849"/>
            <a:ext cx="10601233" cy="1041991"/>
          </a:xfrm>
        </p:spPr>
        <p:txBody>
          <a:bodyPr>
            <a:normAutofit fontScale="90000"/>
          </a:bodyPr>
          <a:lstStyle/>
          <a:p>
            <a:r>
              <a:rPr lang="hu-HU" sz="4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hu-HU" sz="4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u-HU" sz="49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Intézményünk </a:t>
            </a:r>
            <a:r>
              <a:rPr lang="hu-HU" sz="49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1975 </a:t>
            </a:r>
            <a:r>
              <a:rPr lang="hu-HU" sz="49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óta</a:t>
            </a:r>
            <a:br>
              <a:rPr lang="hu-HU" sz="49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u-HU" sz="49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hu-HU" sz="49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Pécsi Tudományegyetem </a:t>
            </a:r>
            <a:r>
              <a:rPr lang="hu-HU" sz="49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oktatókórháza</a:t>
            </a:r>
            <a:endParaRPr lang="hu-HU" sz="49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8742" y="1301675"/>
            <a:ext cx="10721786" cy="5556325"/>
          </a:xfrm>
        </p:spPr>
        <p:txBody>
          <a:bodyPr>
            <a:normAutofit fontScale="25000" lnSpcReduction="20000"/>
          </a:bodyPr>
          <a:lstStyle/>
          <a:p>
            <a:pPr algn="just" fontAlgn="b"/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 Tolna Vármegyei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Balassa János Kórház hazánk egyik legnagyobb hagyományokkal rendelkező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kórháza. Az intézmény 1801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óta látja el gyógyító tevékenységét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. 2021.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decemberében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kórházunkhoz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csatolták a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dombóvári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és a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bonyhádi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kórház egészségügyben foglalkoztatott munkaerő állományát,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azóta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„megyei irányító kórházként” látjuk el feladatunkat.</a:t>
            </a:r>
          </a:p>
          <a:p>
            <a:pPr algn="just" fontAlgn="b"/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Oktatókórházként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részt veszünk az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orvosok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és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szakdolgozók gyakorlati képzésében.</a:t>
            </a:r>
            <a:endParaRPr lang="hu-HU" sz="5600" dirty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fontAlgn="b"/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Kiemelt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értéknek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tekintjük kórházunk szakmailag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magas szinten és jól felkészült humánerőforrását,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amely teret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enged az utánpótlás nevelésnek,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valamint a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karrierépítésnek.</a:t>
            </a:r>
          </a:p>
          <a:p>
            <a:pPr algn="just" fontAlgn="b"/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SKILL laborunk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egy jól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felszerelt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oktatóközpont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. Szakirányú elméleti képzések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mellett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belső és külső gyakorlati lehetőséget biztosít a kórház dolgozóinak és a szakképzésben résztvevőknek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egyaránt.</a:t>
            </a:r>
            <a:endParaRPr lang="hu-HU" sz="5600" dirty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fontAlgn="b"/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Az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egészségügyi dolgozók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mellett, intézményi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szinten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fontos szerep hárul az egészségügyben dolgozókra, akik szakmai munkájukkal segítik és biztosítják a zavartalan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betegellátást és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 gyógyító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munkát.</a:t>
            </a:r>
            <a:endParaRPr lang="hu-HU" sz="5600" dirty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fontAlgn="b"/>
            <a:r>
              <a:rPr lang="hu-HU" sz="5600" u="sng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Kórházunk számokban:</a:t>
            </a:r>
            <a:endParaRPr lang="hu-HU" sz="5600" dirty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fontAlgn="b"/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Intézményünkben 714 ágyon gyógyítjuk betegeinket.  </a:t>
            </a:r>
          </a:p>
          <a:p>
            <a:pPr algn="just" fontAlgn="b"/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Járóbeteg-ellátási egységek száma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156. </a:t>
            </a:r>
            <a:endParaRPr lang="hu-HU" sz="5600" dirty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fontAlgn="b"/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Központi műtőblokkunkban 9 műtő szolgálja a műtéti tevékenységet. </a:t>
            </a:r>
          </a:p>
          <a:p>
            <a:pPr algn="just" fontAlgn="b"/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75 szakmailag kiemelkedő tudással rendelkező </a:t>
            </a:r>
            <a:r>
              <a:rPr lang="hu-HU" sz="5600" dirty="0" err="1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Tutor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 irányítja az orvos/rezidens képzés gyakorlati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munkáját. Diplomás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ápolóink és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oktatóink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az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egészségügyi szakdolgozói képzésben vállalnak aktív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részvételt.</a:t>
            </a:r>
            <a:endParaRPr lang="hu-HU" sz="5600" dirty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fontAlgn="b"/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 legkorszerűbb technikai háttér segíti 250 orvos és a 891 egészségügyi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szakdolgozó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mindennapi munkáját.</a:t>
            </a:r>
          </a:p>
          <a:p>
            <a:pPr algn="just" fontAlgn="b"/>
            <a:r>
              <a:rPr lang="hu-HU" sz="5600" u="sng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Közösségi </a:t>
            </a:r>
            <a:r>
              <a:rPr lang="hu-HU" sz="5600" u="sng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élet</a:t>
            </a:r>
            <a:endParaRPr lang="hu-HU" sz="5600" dirty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fontAlgn="b"/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2023.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májusában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került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átadásra a felújított nővér és orvos szállásunk, biztosítva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az olcsó és minőségi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lakhatást a nálunk munkát vállalók 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részére.</a:t>
            </a:r>
          </a:p>
          <a:p>
            <a:pPr algn="just" fontAlgn="b"/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Balassa Pályázatunk lehetőséget biztosít a fiatal munkavállalóknak, hogy tudományos/kutató és szakmai munkájukat bemutathassák egy háziverseny keretein belül.</a:t>
            </a:r>
          </a:p>
          <a:p>
            <a:pPr algn="just" fontAlgn="b"/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Az őszi „Balassa Nap” rendezvényünk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évek óta az elismerés, a tudomány és a megbecsülés napja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algn="just" fontAlgn="b"/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Számos szabadidős és közösségi rendezvényt (Balassa Bogrács, mindenki karácsonya, tojásfa állítás) és sportolási lehetőséget (vívás, foci, </a:t>
            </a:r>
            <a:r>
              <a:rPr lang="hu-HU" sz="5600" dirty="0" err="1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zumba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u-HU" sz="5600" dirty="0" err="1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fitness</a:t>
            </a:r>
            <a:r>
              <a:rPr lang="hu-HU" sz="5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u-HU" sz="5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stb.) biztosítunk dolgozóink számára.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5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0256" y="0"/>
            <a:ext cx="10601233" cy="1325563"/>
          </a:xfrm>
        </p:spPr>
        <p:txBody>
          <a:bodyPr/>
          <a:lstStyle/>
          <a:p>
            <a:r>
              <a:rPr lang="hu-HU" dirty="0"/>
              <a:t>Szülészet – Nőgyógyászati Osztály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0256" y="3533083"/>
            <a:ext cx="9628095" cy="3234402"/>
          </a:xfrm>
        </p:spPr>
        <p:txBody>
          <a:bodyPr>
            <a:noAutofit/>
          </a:bodyPr>
          <a:lstStyle/>
          <a:p>
            <a:r>
              <a:rPr lang="hu-HU" sz="1600" dirty="0" smtClean="0">
                <a:solidFill>
                  <a:schemeClr val="tx1"/>
                </a:solidFill>
                <a:effectLst/>
              </a:rPr>
              <a:t>Osztályunk családközpontú,  biztosítjuk az </a:t>
            </a:r>
            <a:r>
              <a:rPr lang="hu-HU" sz="1600" dirty="0">
                <a:solidFill>
                  <a:schemeClr val="tx1"/>
                </a:solidFill>
                <a:effectLst/>
              </a:rPr>
              <a:t>apás szülés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lehetőségét.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r>
              <a:rPr lang="hu-HU" sz="1600" dirty="0" smtClean="0">
                <a:solidFill>
                  <a:schemeClr val="tx1"/>
                </a:solidFill>
                <a:effectLst/>
              </a:rPr>
              <a:t>Alternatív </a:t>
            </a:r>
            <a:r>
              <a:rPr lang="hu-HU" sz="1600" dirty="0">
                <a:solidFill>
                  <a:schemeClr val="tx1"/>
                </a:solidFill>
                <a:effectLst/>
              </a:rPr>
              <a:t>szülőszoba,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epidurális</a:t>
            </a:r>
            <a:r>
              <a:rPr lang="hu-HU" sz="1600" dirty="0">
                <a:solidFill>
                  <a:schemeClr val="tx1"/>
                </a:solidFill>
                <a:effectLst/>
              </a:rPr>
              <a:t> érzéstelenítés is igénybe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vehető.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Osztályunkon a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laparoscopos</a:t>
            </a:r>
            <a:r>
              <a:rPr lang="hu-HU" sz="1600" dirty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hysterectomiák</a:t>
            </a:r>
            <a:r>
              <a:rPr lang="hu-HU" sz="1600" dirty="0">
                <a:solidFill>
                  <a:schemeClr val="tx1"/>
                </a:solidFill>
                <a:effectLst/>
              </a:rPr>
              <a:t> (LTH és CISH) száma országos viszonylatban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évek </a:t>
            </a:r>
            <a:r>
              <a:rPr lang="hu-HU" sz="1600" dirty="0">
                <a:solidFill>
                  <a:schemeClr val="tx1"/>
                </a:solidFill>
                <a:effectLst/>
              </a:rPr>
              <a:t>óta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kimagasló.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 Jelentős az operatív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hysteroscopos</a:t>
            </a:r>
            <a:r>
              <a:rPr lang="hu-HU" sz="1600" dirty="0">
                <a:solidFill>
                  <a:schemeClr val="tx1"/>
                </a:solidFill>
                <a:effectLst/>
              </a:rPr>
              <a:t> és egyéb operatív 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laparoscopos</a:t>
            </a:r>
            <a:r>
              <a:rPr lang="hu-HU" sz="1600" dirty="0">
                <a:solidFill>
                  <a:schemeClr val="tx1"/>
                </a:solidFill>
                <a:effectLst/>
              </a:rPr>
              <a:t>  beavatkozások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részaránya, valamint további hüvelyi beavatkozásokat is végzünk</a:t>
            </a:r>
            <a:r>
              <a:rPr lang="hu-HU" sz="1600" dirty="0">
                <a:solidFill>
                  <a:schemeClr val="tx1"/>
                </a:solidFill>
                <a:effectLst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Járóbeteg</a:t>
            </a:r>
            <a:r>
              <a:rPr lang="hu-HU" sz="1600" dirty="0">
                <a:solidFill>
                  <a:schemeClr val="tx1"/>
                </a:solidFill>
                <a:effectLst/>
              </a:rPr>
              <a:t> ellátási területek: várandós gondozás és szakrendelések (általános nőgyógyászat, gyermeknőgyógyászat, onkológia,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menopauza-ambulancia</a:t>
            </a:r>
            <a:r>
              <a:rPr lang="hu-HU" sz="1600" dirty="0">
                <a:solidFill>
                  <a:schemeClr val="tx1"/>
                </a:solidFill>
                <a:effectLst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Támogatjuk az ultrahang-vizsgálói jártasság mielőbbi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megszerzését.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6" y="1393462"/>
            <a:ext cx="2761488" cy="181051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56" y="1393462"/>
            <a:ext cx="2750395" cy="181051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63" y="1393462"/>
            <a:ext cx="3803880" cy="18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8741" y="11354"/>
            <a:ext cx="10601233" cy="1325563"/>
          </a:xfrm>
        </p:spPr>
        <p:txBody>
          <a:bodyPr/>
          <a:lstStyle/>
          <a:p>
            <a:r>
              <a:rPr lang="hu-HU" dirty="0"/>
              <a:t>Traumatológia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25619" y="3298959"/>
            <a:ext cx="9383389" cy="347835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Kórházunkban ellátjuk </a:t>
            </a:r>
            <a:r>
              <a:rPr lang="hu-HU" sz="1600" dirty="0">
                <a:solidFill>
                  <a:schemeClr val="tx1"/>
                </a:solidFill>
                <a:effectLst/>
              </a:rPr>
              <a:t>a klasszikus traumatológia teljes területét. </a:t>
            </a:r>
          </a:p>
          <a:p>
            <a:pPr>
              <a:lnSpc>
                <a:spcPct val="11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lágyrész- </a:t>
            </a:r>
            <a:r>
              <a:rPr lang="hu-HU" sz="1600" dirty="0">
                <a:solidFill>
                  <a:schemeClr val="tx1"/>
                </a:solidFill>
                <a:effectLst/>
              </a:rPr>
              <a:t>és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csontsérüléseket,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1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ér- </a:t>
            </a:r>
            <a:r>
              <a:rPr lang="hu-HU" sz="1600" dirty="0">
                <a:solidFill>
                  <a:schemeClr val="tx1"/>
                </a:solidFill>
                <a:effectLst/>
              </a:rPr>
              <a:t>és perifériás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idegsérüléseket,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1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égési sérülteket </a:t>
            </a:r>
            <a:r>
              <a:rPr lang="hu-HU" sz="1600" dirty="0">
                <a:solidFill>
                  <a:schemeClr val="tx1"/>
                </a:solidFill>
                <a:effectLst/>
              </a:rPr>
              <a:t>(II/2 –es súlyossági fokig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),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1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medencetöréseket </a:t>
            </a:r>
            <a:r>
              <a:rPr lang="hu-HU" sz="1600" dirty="0">
                <a:solidFill>
                  <a:schemeClr val="tx1"/>
                </a:solidFill>
                <a:effectLst/>
              </a:rPr>
              <a:t>(peremtörések, nagy, helyreállító medenceműtétek)</a:t>
            </a:r>
          </a:p>
          <a:p>
            <a:pPr>
              <a:lnSpc>
                <a:spcPct val="11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kézsebészet</a:t>
            </a:r>
            <a:r>
              <a:rPr lang="hu-HU" sz="1600" dirty="0">
                <a:solidFill>
                  <a:schemeClr val="tx1"/>
                </a:solidFill>
                <a:effectLst/>
              </a:rPr>
              <a:t>,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váll-protetikai</a:t>
            </a:r>
            <a:r>
              <a:rPr lang="hu-HU" sz="1600" dirty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tevékenységeket,</a:t>
            </a:r>
          </a:p>
          <a:p>
            <a:pPr>
              <a:lnSpc>
                <a:spcPct val="11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szeptikus sérüléseket.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Fiataljaink </a:t>
            </a:r>
            <a:r>
              <a:rPr lang="hu-HU" sz="1600" dirty="0">
                <a:solidFill>
                  <a:schemeClr val="tx1"/>
                </a:solidFill>
                <a:effectLst/>
              </a:rPr>
              <a:t>részére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biztosítjuk az </a:t>
            </a:r>
            <a:r>
              <a:rPr lang="hu-HU" sz="1600" dirty="0">
                <a:solidFill>
                  <a:schemeClr val="tx1"/>
                </a:solidFill>
                <a:effectLst/>
              </a:rPr>
              <a:t>AO alapkurzusokon való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részvételt.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Az alaprutin megszerzését követően, támogatjuk ifjú kollégáink tanulmányútjait más intézetekbe, illetve külföldre.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1" y="1209376"/>
            <a:ext cx="2449686" cy="19211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20" y="1209376"/>
            <a:ext cx="2466738" cy="19211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61" y="1209376"/>
            <a:ext cx="2563450" cy="19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8445" y="0"/>
            <a:ext cx="10601233" cy="1325563"/>
          </a:xfrm>
        </p:spPr>
        <p:txBody>
          <a:bodyPr/>
          <a:lstStyle/>
          <a:p>
            <a:r>
              <a:rPr lang="hu-HU" dirty="0"/>
              <a:t>Ortopédia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8445" y="1508198"/>
            <a:ext cx="9345715" cy="484995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hu-HU" sz="1700" dirty="0">
                <a:solidFill>
                  <a:schemeClr val="tx1"/>
                </a:solidFill>
                <a:effectLst/>
              </a:rPr>
              <a:t>21 ágyas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osztályunkon, a </a:t>
            </a:r>
            <a:r>
              <a:rPr lang="hu-HU" sz="1700" dirty="0">
                <a:solidFill>
                  <a:schemeClr val="tx1"/>
                </a:solidFill>
                <a:effectLst/>
              </a:rPr>
              <a:t>leendő szakorvos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jelölteknek</a:t>
            </a:r>
          </a:p>
          <a:p>
            <a:pPr>
              <a:lnSpc>
                <a:spcPct val="150000"/>
              </a:lnSpc>
              <a:buNone/>
            </a:pPr>
            <a:r>
              <a:rPr lang="hu-HU" sz="1700" dirty="0" smtClean="0">
                <a:solidFill>
                  <a:schemeClr val="tx1"/>
                </a:solidFill>
                <a:effectLst/>
              </a:rPr>
              <a:t>lehetőségük </a:t>
            </a:r>
            <a:r>
              <a:rPr lang="hu-HU" sz="1700" dirty="0">
                <a:solidFill>
                  <a:schemeClr val="tx1"/>
                </a:solidFill>
                <a:effectLst/>
              </a:rPr>
              <a:t>van tapasztalatot szerezni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a konzervatív</a:t>
            </a:r>
          </a:p>
          <a:p>
            <a:pPr>
              <a:lnSpc>
                <a:spcPct val="150000"/>
              </a:lnSpc>
              <a:buNone/>
            </a:pPr>
            <a:r>
              <a:rPr lang="hu-HU" sz="1700" dirty="0" smtClean="0">
                <a:solidFill>
                  <a:schemeClr val="tx1"/>
                </a:solidFill>
                <a:effectLst/>
              </a:rPr>
              <a:t>ortopédiai </a:t>
            </a:r>
            <a:r>
              <a:rPr lang="hu-HU" sz="1700" dirty="0">
                <a:solidFill>
                  <a:schemeClr val="tx1"/>
                </a:solidFill>
                <a:effectLst/>
              </a:rPr>
              <a:t>ismeretek elsajátítása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mellett, az </a:t>
            </a:r>
            <a:r>
              <a:rPr lang="hu-HU" sz="1700" dirty="0">
                <a:solidFill>
                  <a:schemeClr val="tx1"/>
                </a:solidFill>
                <a:effectLst/>
              </a:rPr>
              <a:t>alsó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végtagi- </a:t>
            </a:r>
          </a:p>
          <a:p>
            <a:pPr>
              <a:lnSpc>
                <a:spcPct val="150000"/>
              </a:lnSpc>
              <a:buNone/>
            </a:pPr>
            <a:r>
              <a:rPr lang="hu-HU" sz="1700" dirty="0" smtClean="0">
                <a:solidFill>
                  <a:schemeClr val="tx1"/>
                </a:solidFill>
                <a:effectLst/>
              </a:rPr>
              <a:t>nagyízületi </a:t>
            </a:r>
            <a:r>
              <a:rPr lang="hu-HU" sz="1700" dirty="0">
                <a:solidFill>
                  <a:schemeClr val="tx1"/>
                </a:solidFill>
                <a:effectLst/>
              </a:rPr>
              <a:t>protézis implantációk,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az </a:t>
            </a:r>
            <a:r>
              <a:rPr lang="hu-HU" sz="1700" dirty="0" err="1" smtClean="0">
                <a:solidFill>
                  <a:schemeClr val="tx1"/>
                </a:solidFill>
                <a:effectLst/>
              </a:rPr>
              <a:t>arthroszkópos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hu-HU" sz="1700" dirty="0" smtClean="0">
                <a:solidFill>
                  <a:schemeClr val="tx1"/>
                </a:solidFill>
                <a:effectLst/>
              </a:rPr>
              <a:t>beavatkozások és a komplex </a:t>
            </a:r>
            <a:r>
              <a:rPr lang="hu-HU" sz="1700" dirty="0">
                <a:solidFill>
                  <a:schemeClr val="tx1"/>
                </a:solidFill>
                <a:effectLst/>
              </a:rPr>
              <a:t>láb- és vállműtétek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területén.</a:t>
            </a:r>
          </a:p>
          <a:p>
            <a:pPr>
              <a:lnSpc>
                <a:spcPct val="150000"/>
              </a:lnSpc>
              <a:buNone/>
            </a:pPr>
            <a:r>
              <a:rPr lang="hu-HU" sz="1700" dirty="0" smtClean="0">
                <a:solidFill>
                  <a:schemeClr val="tx1"/>
                </a:solidFill>
                <a:effectLst/>
              </a:rPr>
              <a:t>Megismerkedhetnek </a:t>
            </a:r>
            <a:r>
              <a:rPr lang="hu-HU" sz="1700" dirty="0">
                <a:solidFill>
                  <a:schemeClr val="tx1"/>
                </a:solidFill>
                <a:effectLst/>
              </a:rPr>
              <a:t>olyan új eljárásokkal, mint a minimál </a:t>
            </a:r>
            <a:r>
              <a:rPr lang="hu-HU" sz="1700" dirty="0" err="1">
                <a:solidFill>
                  <a:schemeClr val="tx1"/>
                </a:solidFill>
                <a:effectLst/>
              </a:rPr>
              <a:t>invazív</a:t>
            </a:r>
            <a:r>
              <a:rPr lang="hu-HU" sz="1700" dirty="0">
                <a:solidFill>
                  <a:schemeClr val="tx1"/>
                </a:solidFill>
                <a:effectLst/>
              </a:rPr>
              <a:t> </a:t>
            </a:r>
            <a:endParaRPr lang="hu-HU" sz="170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buNone/>
            </a:pPr>
            <a:r>
              <a:rPr lang="hu-HU" sz="1700" dirty="0" smtClean="0">
                <a:solidFill>
                  <a:schemeClr val="tx1"/>
                </a:solidFill>
                <a:effectLst/>
              </a:rPr>
              <a:t>csípőprotézis </a:t>
            </a:r>
            <a:r>
              <a:rPr lang="hu-HU" sz="1700" dirty="0">
                <a:solidFill>
                  <a:schemeClr val="tx1"/>
                </a:solidFill>
                <a:effectLst/>
              </a:rPr>
              <a:t>beültetés,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a </a:t>
            </a:r>
            <a:r>
              <a:rPr lang="hu-HU" sz="1700" dirty="0" err="1" smtClean="0">
                <a:solidFill>
                  <a:schemeClr val="tx1"/>
                </a:solidFill>
                <a:effectLst/>
              </a:rPr>
              <a:t>femoro-acetabularis</a:t>
            </a:r>
            <a:endParaRPr lang="hu-HU" sz="170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buNone/>
            </a:pPr>
            <a:r>
              <a:rPr lang="hu-HU" sz="1700" dirty="0" err="1" smtClean="0">
                <a:solidFill>
                  <a:schemeClr val="tx1"/>
                </a:solidFill>
                <a:effectLst/>
              </a:rPr>
              <a:t>impingement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 </a:t>
            </a:r>
            <a:r>
              <a:rPr lang="hu-HU" sz="1700" dirty="0">
                <a:solidFill>
                  <a:schemeClr val="tx1"/>
                </a:solidFill>
                <a:effectLst/>
              </a:rPr>
              <a:t>műtéti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kezelése és a térdprotézisen </a:t>
            </a:r>
            <a:r>
              <a:rPr lang="hu-HU" sz="1700" dirty="0">
                <a:solidFill>
                  <a:schemeClr val="tx1"/>
                </a:solidFill>
                <a:effectLst/>
              </a:rPr>
              <a:t>átesett </a:t>
            </a:r>
            <a:endParaRPr lang="hu-HU" sz="170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buNone/>
            </a:pPr>
            <a:r>
              <a:rPr lang="hu-HU" sz="1700" dirty="0" smtClean="0">
                <a:solidFill>
                  <a:schemeClr val="tx1"/>
                </a:solidFill>
                <a:effectLst/>
              </a:rPr>
              <a:t>betegek </a:t>
            </a:r>
            <a:r>
              <a:rPr lang="hu-HU" sz="1700" dirty="0">
                <a:solidFill>
                  <a:schemeClr val="tx1"/>
                </a:solidFill>
                <a:effectLst/>
              </a:rPr>
              <a:t>gyorsított rehabilitációját elősegítő technikák. </a:t>
            </a:r>
            <a:endParaRPr lang="hu-HU" sz="1700" dirty="0" smtClean="0">
              <a:solidFill>
                <a:schemeClr val="tx1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700" dirty="0" smtClean="0">
                <a:solidFill>
                  <a:schemeClr val="tx1"/>
                </a:solidFill>
                <a:effectLst/>
              </a:rPr>
              <a:t>Mindezek </a:t>
            </a:r>
            <a:r>
              <a:rPr lang="hu-HU" sz="1700" dirty="0">
                <a:solidFill>
                  <a:schemeClr val="tx1"/>
                </a:solidFill>
                <a:effectLst/>
              </a:rPr>
              <a:t>mellett lehetőségük lesz betekintést nyerni a gyakoribb </a:t>
            </a:r>
            <a:r>
              <a:rPr lang="hu-HU" sz="1700" dirty="0" smtClean="0">
                <a:solidFill>
                  <a:schemeClr val="tx1"/>
                </a:solidFill>
                <a:effectLst/>
              </a:rPr>
              <a:t>gyermek-ortopédiai </a:t>
            </a:r>
            <a:r>
              <a:rPr lang="hu-HU" sz="1700" dirty="0">
                <a:solidFill>
                  <a:schemeClr val="tx1"/>
                </a:solidFill>
                <a:effectLst/>
              </a:rPr>
              <a:t>elváltozások műtéti kezelésébe is.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41" y="1139243"/>
            <a:ext cx="2200795" cy="16546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39" y="1139243"/>
            <a:ext cx="2823434" cy="165469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39" y="3074719"/>
            <a:ext cx="2170364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3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9499" y="0"/>
            <a:ext cx="10601233" cy="1325563"/>
          </a:xfrm>
        </p:spPr>
        <p:txBody>
          <a:bodyPr/>
          <a:lstStyle/>
          <a:p>
            <a:r>
              <a:rPr lang="hu-HU" dirty="0"/>
              <a:t>Tüdőgyógyászati Osztály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1849" y="1416834"/>
            <a:ext cx="5117054" cy="36930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Osztályunkon 40 </a:t>
            </a:r>
            <a:r>
              <a:rPr lang="hu-HU" sz="1600" dirty="0">
                <a:solidFill>
                  <a:schemeClr val="tx1"/>
                </a:solidFill>
                <a:effectLst/>
              </a:rPr>
              <a:t>aktív és 26 krónikus beteget tudunk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egyidejűleg ellátni.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600" u="sng" dirty="0">
                <a:solidFill>
                  <a:schemeClr val="tx1"/>
                </a:solidFill>
                <a:effectLst/>
              </a:rPr>
              <a:t>Fő profilunk:</a:t>
            </a:r>
          </a:p>
          <a:p>
            <a:pPr algn="just">
              <a:lnSpc>
                <a:spcPct val="15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krónikus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obstruktív</a:t>
            </a:r>
            <a:r>
              <a:rPr lang="hu-HU" sz="1600" dirty="0">
                <a:solidFill>
                  <a:schemeClr val="tx1"/>
                </a:solidFill>
                <a:effectLst/>
              </a:rPr>
              <a:t> légzőszervi betegségek, </a:t>
            </a:r>
          </a:p>
          <a:p>
            <a:pPr algn="just">
              <a:lnSpc>
                <a:spcPct val="15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>
                <a:solidFill>
                  <a:schemeClr val="tx1"/>
                </a:solidFill>
                <a:effectLst/>
              </a:rPr>
              <a:t>tüdő krónikus restriktív kötőszövet betegségei, </a:t>
            </a:r>
          </a:p>
          <a:p>
            <a:pPr>
              <a:lnSpc>
                <a:spcPct val="150000"/>
              </a:lnSpc>
            </a:pPr>
            <a:r>
              <a:rPr lang="hu-HU" sz="1600" dirty="0" err="1">
                <a:solidFill>
                  <a:schemeClr val="tx1"/>
                </a:solidFill>
                <a:effectLst/>
              </a:rPr>
              <a:t>respiratórikus</a:t>
            </a:r>
            <a:r>
              <a:rPr lang="hu-HU" sz="1600" dirty="0">
                <a:solidFill>
                  <a:schemeClr val="tx1"/>
                </a:solidFill>
                <a:effectLst/>
              </a:rPr>
              <a:t> szövődményekkel járó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tartós immobilizáció</a:t>
            </a:r>
            <a:r>
              <a:rPr lang="hu-HU" sz="1600" dirty="0">
                <a:solidFill>
                  <a:schemeClr val="tx1"/>
                </a:solidFill>
                <a:effectLst/>
              </a:rPr>
              <a:t>, intenzív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terápia és </a:t>
            </a:r>
            <a:r>
              <a:rPr lang="hu-HU" sz="1600" dirty="0">
                <a:solidFill>
                  <a:schemeClr val="tx1"/>
                </a:solidFill>
                <a:effectLst/>
              </a:rPr>
              <a:t>mesterséges lélegeztetés, </a:t>
            </a:r>
          </a:p>
          <a:p>
            <a:pPr algn="just">
              <a:lnSpc>
                <a:spcPct val="15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mellkasi </a:t>
            </a:r>
            <a:r>
              <a:rPr lang="hu-HU" sz="1600" dirty="0">
                <a:solidFill>
                  <a:schemeClr val="tx1"/>
                </a:solidFill>
                <a:effectLst/>
              </a:rPr>
              <a:t>műtétek utáni állapotok esetében rehabilitációs kezelések. </a:t>
            </a:r>
          </a:p>
          <a:p>
            <a:pPr marL="0" indent="0">
              <a:buNone/>
            </a:pPr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92" y="1416834"/>
            <a:ext cx="2926259" cy="375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1497" y="0"/>
            <a:ext cx="10601233" cy="1325563"/>
          </a:xfrm>
        </p:spPr>
        <p:txBody>
          <a:bodyPr/>
          <a:lstStyle/>
          <a:p>
            <a:r>
              <a:rPr lang="hu-HU" dirty="0"/>
              <a:t>Balassa Utánpótlás Program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26373" y="1825624"/>
            <a:ext cx="8993392" cy="33810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Ösztöndíjat biztosítunk </a:t>
            </a:r>
            <a:r>
              <a:rPr lang="hu-HU" sz="1600" dirty="0">
                <a:solidFill>
                  <a:schemeClr val="tx1"/>
                </a:solidFill>
                <a:effectLst/>
              </a:rPr>
              <a:t>az egyetemek orvostudományi  és egészségtudományi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karán </a:t>
            </a:r>
            <a:r>
              <a:rPr lang="hu-HU" sz="1600" dirty="0">
                <a:solidFill>
                  <a:schemeClr val="tx1"/>
                </a:solidFill>
                <a:effectLst/>
              </a:rPr>
              <a:t>végzős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hallgatók számára.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Elősegítjük </a:t>
            </a:r>
            <a:r>
              <a:rPr lang="hu-HU" sz="1600" dirty="0">
                <a:solidFill>
                  <a:schemeClr val="tx1"/>
                </a:solidFill>
                <a:effectLst/>
              </a:rPr>
              <a:t>a fiatal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orvosok és szakdolgozók </a:t>
            </a:r>
            <a:r>
              <a:rPr lang="hu-HU" sz="1600" dirty="0">
                <a:solidFill>
                  <a:schemeClr val="tx1"/>
                </a:solidFill>
                <a:effectLst/>
              </a:rPr>
              <a:t>pályakezdését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, </a:t>
            </a:r>
            <a:r>
              <a:rPr lang="hu-HU" sz="1600" dirty="0">
                <a:solidFill>
                  <a:schemeClr val="tx1"/>
                </a:solidFill>
                <a:effectLst/>
              </a:rPr>
              <a:t>szakmai megbecsültségük erősítését,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a biztos </a:t>
            </a:r>
            <a:r>
              <a:rPr lang="hu-HU" sz="1600" dirty="0">
                <a:solidFill>
                  <a:schemeClr val="tx1"/>
                </a:solidFill>
                <a:effectLst/>
              </a:rPr>
              <a:t>karriert és hosszú távú munkalehetőséget. </a:t>
            </a:r>
            <a:endParaRPr lang="hu-HU" sz="1600" dirty="0" smtClean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hu-HU" sz="1600" u="sng" dirty="0">
                <a:solidFill>
                  <a:schemeClr val="tx1"/>
                </a:solidFill>
                <a:effectLst/>
              </a:rPr>
              <a:t>MIT </a:t>
            </a:r>
            <a:r>
              <a:rPr lang="hu-HU" sz="1600" u="sng" dirty="0" smtClean="0">
                <a:solidFill>
                  <a:schemeClr val="tx1"/>
                </a:solidFill>
                <a:effectLst/>
              </a:rPr>
              <a:t>KÉRÜNK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?</a:t>
            </a:r>
          </a:p>
          <a:p>
            <a:pPr marL="0" indent="0">
              <a:buNone/>
            </a:pPr>
            <a:endParaRPr lang="hu-HU" sz="1600" dirty="0" smtClean="0">
              <a:solidFill>
                <a:schemeClr val="tx1"/>
              </a:solidFill>
              <a:effectLst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A hallgatók, </a:t>
            </a:r>
            <a:r>
              <a:rPr lang="hu-HU" sz="1600" dirty="0">
                <a:solidFill>
                  <a:schemeClr val="tx1"/>
                </a:solidFill>
                <a:effectLst/>
              </a:rPr>
              <a:t>szakmai gyakorlataikat kórházunkban töltsék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le.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Szakirány választásuk </a:t>
            </a:r>
            <a:r>
              <a:rPr lang="hu-HU" sz="1600" dirty="0">
                <a:solidFill>
                  <a:schemeClr val="tx1"/>
                </a:solidFill>
                <a:effectLst/>
              </a:rPr>
              <a:t>illeszkedjen a kórház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által </a:t>
            </a:r>
            <a:r>
              <a:rPr lang="hu-HU" sz="1600" dirty="0">
                <a:solidFill>
                  <a:schemeClr val="tx1"/>
                </a:solidFill>
                <a:effectLst/>
              </a:rPr>
              <a:t>h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iányszakmaként </a:t>
            </a:r>
            <a:r>
              <a:rPr lang="hu-HU" sz="1600" dirty="0">
                <a:solidFill>
                  <a:schemeClr val="tx1"/>
                </a:solidFill>
                <a:effectLst/>
              </a:rPr>
              <a:t>megjelölt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szakterületekhez.</a:t>
            </a:r>
          </a:p>
          <a:p>
            <a:pPr defTabSz="914400">
              <a:spcBef>
                <a:spcPct val="0"/>
              </a:spcBef>
              <a:defRPr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Vállalják</a:t>
            </a:r>
            <a:r>
              <a:rPr lang="hu-HU" sz="1600" dirty="0">
                <a:solidFill>
                  <a:schemeClr val="tx1"/>
                </a:solidFill>
                <a:effectLst/>
              </a:rPr>
              <a:t>, hogy kórházunk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munkatársaiként </a:t>
            </a:r>
            <a:r>
              <a:rPr lang="hu-HU" sz="1600" dirty="0">
                <a:solidFill>
                  <a:schemeClr val="tx1"/>
                </a:solidFill>
                <a:effectLst/>
              </a:rPr>
              <a:t>szereznek további szakképesítéseket.</a:t>
            </a:r>
          </a:p>
          <a:p>
            <a:pPr marL="0" indent="0"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Mindezekért cserébe, a rezidens </a:t>
            </a:r>
            <a:r>
              <a:rPr lang="hu-HU" sz="1600" dirty="0">
                <a:solidFill>
                  <a:schemeClr val="tx1"/>
                </a:solidFill>
                <a:effectLst/>
              </a:rPr>
              <a:t>képzés megkezdéséig, illetve  a szakdolgozói képzés ideje alatt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ösztöndíjat és lehetőséget adunk a </a:t>
            </a:r>
            <a:r>
              <a:rPr lang="hu-HU" sz="1600" dirty="0">
                <a:solidFill>
                  <a:schemeClr val="tx1"/>
                </a:solidFill>
                <a:effectLst/>
              </a:rPr>
              <a:t>nyári munkakezdéshez, hosszú távú biztos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munkahelyet teremtünk számukra, és biztosítjuk </a:t>
            </a:r>
            <a:r>
              <a:rPr lang="hu-HU" sz="1600" dirty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választott </a:t>
            </a:r>
            <a:r>
              <a:rPr lang="hu-HU" sz="1600" dirty="0">
                <a:solidFill>
                  <a:schemeClr val="tx1"/>
                </a:solidFill>
                <a:effectLst/>
              </a:rPr>
              <a:t>szakterületen belüli specializálódás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lehetőségét.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hu-HU" b="1" dirty="0">
              <a:effectLst/>
            </a:endParaRPr>
          </a:p>
          <a:p>
            <a:pPr marL="0" indent="0">
              <a:buNone/>
            </a:pPr>
            <a:endParaRPr lang="hu-HU" dirty="0">
              <a:effectLst/>
            </a:endParaRPr>
          </a:p>
          <a:p>
            <a:pPr marL="0" indent="0">
              <a:buNone/>
            </a:pPr>
            <a:endParaRPr lang="hu-HU" dirty="0">
              <a:effectLst/>
            </a:endParaRPr>
          </a:p>
          <a:p>
            <a:pPr marL="0" indent="0">
              <a:buNone/>
            </a:pPr>
            <a:endParaRPr lang="hu-HU" dirty="0">
              <a:effectLst/>
            </a:endParaRP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43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6468" y="38707"/>
            <a:ext cx="10601233" cy="1325563"/>
          </a:xfrm>
        </p:spPr>
        <p:txBody>
          <a:bodyPr>
            <a:normAutofit/>
          </a:bodyPr>
          <a:lstStyle/>
          <a:p>
            <a:r>
              <a:rPr lang="hu-HU" sz="4500" dirty="0"/>
              <a:t>Balassa Nap, Balassa Pályázat, Balassa Díj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25" y="1741345"/>
            <a:ext cx="2834181" cy="188945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25" y="3889221"/>
            <a:ext cx="4483720" cy="251501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14" y="1741344"/>
            <a:ext cx="2849458" cy="18996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48" y="3884739"/>
            <a:ext cx="3779249" cy="25194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70" y="1741344"/>
            <a:ext cx="2834180" cy="18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Balassa Baráti Kör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46925" y="3905167"/>
            <a:ext cx="4407049" cy="2133189"/>
          </a:xfrm>
        </p:spPr>
        <p:txBody>
          <a:bodyPr/>
          <a:lstStyle/>
          <a:p>
            <a:pPr marL="0" indent="0">
              <a:buNone/>
            </a:pPr>
            <a:r>
              <a:rPr lang="hu-HU" sz="1600" u="sng" dirty="0" smtClean="0">
                <a:solidFill>
                  <a:schemeClr val="tx1"/>
                </a:solidFill>
                <a:effectLst/>
              </a:rPr>
              <a:t>Cél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: 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r>
              <a:rPr lang="hu-HU" sz="1600" dirty="0" smtClean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>
                <a:solidFill>
                  <a:schemeClr val="tx1"/>
                </a:solidFill>
                <a:effectLst/>
              </a:rPr>
              <a:t>fiatal kollégák közösséggé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szervezése,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r>
              <a:rPr lang="hu-HU" sz="1600" dirty="0" smtClean="0">
                <a:solidFill>
                  <a:schemeClr val="tx1"/>
                </a:solidFill>
                <a:effectLst/>
              </a:rPr>
              <a:t>kulturális</a:t>
            </a:r>
            <a:r>
              <a:rPr lang="hu-HU" sz="1600" dirty="0">
                <a:solidFill>
                  <a:schemeClr val="tx1"/>
                </a:solidFill>
                <a:effectLst/>
              </a:rPr>
              <a:t>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sport és </a:t>
            </a:r>
            <a:r>
              <a:rPr lang="hu-HU" sz="1600" dirty="0">
                <a:solidFill>
                  <a:schemeClr val="tx1"/>
                </a:solidFill>
                <a:effectLst/>
              </a:rPr>
              <a:t>szabadidős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tevékenységek, szakmai  </a:t>
            </a:r>
            <a:r>
              <a:rPr lang="hu-HU" sz="1600" dirty="0">
                <a:solidFill>
                  <a:schemeClr val="tx1"/>
                </a:solidFill>
                <a:effectLst/>
              </a:rPr>
              <a:t>képzések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szervezése,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r>
              <a:rPr lang="hu-HU" sz="1600" dirty="0" smtClean="0">
                <a:solidFill>
                  <a:schemeClr val="tx1"/>
                </a:solidFill>
                <a:effectLst/>
              </a:rPr>
              <a:t>szakmai </a:t>
            </a:r>
            <a:r>
              <a:rPr lang="hu-HU" sz="1600" dirty="0">
                <a:solidFill>
                  <a:schemeClr val="tx1"/>
                </a:solidFill>
                <a:effectLst/>
              </a:rPr>
              <a:t>és egyéb versenyeken való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részvétel </a:t>
            </a:r>
            <a:r>
              <a:rPr lang="hu-HU" sz="1600" dirty="0">
                <a:solidFill>
                  <a:schemeClr val="tx1"/>
                </a:solidFill>
                <a:effectLst/>
              </a:rPr>
              <a:t>lehetőségének támogatása</a:t>
            </a:r>
            <a:endParaRPr lang="hu-H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24" y="1825625"/>
            <a:ext cx="2270029" cy="17830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25" y="1825625"/>
            <a:ext cx="2364463" cy="17721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389" y="1825625"/>
            <a:ext cx="2680023" cy="178301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23" y="3905168"/>
            <a:ext cx="2270029" cy="15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6288" y="78678"/>
            <a:ext cx="10601233" cy="1325563"/>
          </a:xfrm>
        </p:spPr>
        <p:txBody>
          <a:bodyPr/>
          <a:lstStyle/>
          <a:p>
            <a:r>
              <a:rPr lang="hu-HU" dirty="0"/>
              <a:t>Közösségi kezdeményezések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08" y="1281900"/>
            <a:ext cx="4299495" cy="322555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77" y="2048381"/>
            <a:ext cx="3102591" cy="380377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02" y="4163526"/>
            <a:ext cx="3754897" cy="24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7983" y="0"/>
            <a:ext cx="10601233" cy="1325563"/>
          </a:xfrm>
        </p:spPr>
        <p:txBody>
          <a:bodyPr/>
          <a:lstStyle/>
          <a:p>
            <a:r>
              <a:rPr lang="hu-HU" dirty="0"/>
              <a:t>Balassa Bogrács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83" y="1519302"/>
            <a:ext cx="3202840" cy="240213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72" y="1520899"/>
            <a:ext cx="3200710" cy="24005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76" y="2067399"/>
            <a:ext cx="2472043" cy="18540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19" y="4269575"/>
            <a:ext cx="2894009" cy="217050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7" y="4269575"/>
            <a:ext cx="2934619" cy="22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8742" y="53979"/>
            <a:ext cx="10601233" cy="1325563"/>
          </a:xfrm>
        </p:spPr>
        <p:txBody>
          <a:bodyPr>
            <a:noAutofit/>
          </a:bodyPr>
          <a:lstStyle/>
          <a:p>
            <a:r>
              <a:rPr lang="hu-HU" sz="4500" dirty="0"/>
              <a:t>A Tolna </a:t>
            </a:r>
            <a:r>
              <a:rPr lang="hu-HU" sz="4500" dirty="0" smtClean="0"/>
              <a:t>Vármegyei </a:t>
            </a:r>
            <a:r>
              <a:rPr lang="hu-HU" sz="4500" dirty="0"/>
              <a:t>Balassa János Kórház 2021-től dedikált megyei irányító kórház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75" y="3534554"/>
            <a:ext cx="4920460" cy="306594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92" y="3534553"/>
            <a:ext cx="5488364" cy="306594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389358" y="6056016"/>
            <a:ext cx="3646843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Dombóvári Szent Lukács Kórház</a:t>
            </a:r>
            <a:endParaRPr lang="hu-HU" sz="1600" b="0" i="0" dirty="0">
              <a:solidFill>
                <a:srgbClr val="2021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011218" y="6240682"/>
            <a:ext cx="3775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256365" y="6071405"/>
            <a:ext cx="369314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Bonyhádi Kórház és Rendelőintézet</a:t>
            </a:r>
            <a:endParaRPr kumimoji="0" lang="hu-HU" altLang="hu-H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3" y="1389053"/>
            <a:ext cx="2819833" cy="28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9494" y="26485"/>
            <a:ext cx="10601233" cy="1325563"/>
          </a:xfrm>
        </p:spPr>
        <p:txBody>
          <a:bodyPr/>
          <a:lstStyle/>
          <a:p>
            <a:r>
              <a:rPr lang="hu-HU" dirty="0" smtClean="0"/>
              <a:t>Szekszárd, Tolna vármegye székhelye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5008" y="1825625"/>
            <a:ext cx="9832488" cy="4830356"/>
          </a:xfrm>
        </p:spPr>
        <p:txBody>
          <a:bodyPr>
            <a:normAutofit/>
          </a:bodyPr>
          <a:lstStyle/>
          <a:p>
            <a:endParaRPr lang="hu-HU" dirty="0" smtClean="0">
              <a:effectLst/>
            </a:endParaRPr>
          </a:p>
          <a:p>
            <a:endParaRPr lang="hu-HU" dirty="0" smtClean="0">
              <a:effectLst/>
            </a:endParaRPr>
          </a:p>
          <a:p>
            <a:endParaRPr lang="hu-HU" dirty="0">
              <a:effectLst/>
            </a:endParaRPr>
          </a:p>
          <a:p>
            <a:endParaRPr lang="hu-HU" dirty="0" smtClean="0">
              <a:solidFill>
                <a:schemeClr val="tx1"/>
              </a:solidFill>
              <a:effectLst/>
            </a:endParaRPr>
          </a:p>
          <a:p>
            <a:r>
              <a:rPr lang="hu-HU" sz="1600" dirty="0" smtClean="0">
                <a:solidFill>
                  <a:schemeClr val="tx1"/>
                </a:solidFill>
                <a:effectLst/>
              </a:rPr>
              <a:t>Szekszárd vármegyei </a:t>
            </a:r>
            <a:r>
              <a:rPr lang="hu-HU" sz="1600" dirty="0">
                <a:solidFill>
                  <a:schemeClr val="tx1"/>
                </a:solidFill>
                <a:effectLst/>
              </a:rPr>
              <a:t>jogú város, Tolna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vármegye </a:t>
            </a:r>
            <a:r>
              <a:rPr lang="hu-HU" sz="1600" dirty="0">
                <a:solidFill>
                  <a:schemeClr val="tx1"/>
                </a:solidFill>
                <a:effectLst/>
              </a:rPr>
              <a:t>és a Szekszárdi járás székhelye, a szekszárdi borvidék központja. </a:t>
            </a:r>
          </a:p>
          <a:p>
            <a:pPr lvl="0"/>
            <a:r>
              <a:rPr lang="hu-HU" sz="1600" dirty="0">
                <a:solidFill>
                  <a:schemeClr val="tx1"/>
                </a:solidFill>
                <a:effectLst/>
              </a:rPr>
              <a:t>Terület: 96,27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km²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lvl="0"/>
            <a:r>
              <a:rPr lang="hu-HU" sz="1600" dirty="0">
                <a:solidFill>
                  <a:schemeClr val="tx1"/>
                </a:solidFill>
                <a:effectLst/>
              </a:rPr>
              <a:t>Lakosok száma :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33 373 </a:t>
            </a:r>
            <a:r>
              <a:rPr lang="hu-HU" sz="1600" dirty="0">
                <a:solidFill>
                  <a:schemeClr val="tx1"/>
                </a:solidFill>
                <a:effectLst/>
              </a:rPr>
              <a:t>fő</a:t>
            </a:r>
          </a:p>
          <a:p>
            <a:pPr lvl="0"/>
            <a:r>
              <a:rPr lang="hu-HU" sz="1600" dirty="0" smtClean="0">
                <a:solidFill>
                  <a:schemeClr val="tx1"/>
                </a:solidFill>
                <a:effectLst/>
              </a:rPr>
              <a:t>A 4 500 pincével, 1 925 </a:t>
            </a:r>
            <a:r>
              <a:rPr lang="hu-HU" sz="1600" dirty="0">
                <a:solidFill>
                  <a:schemeClr val="tx1"/>
                </a:solidFill>
                <a:effectLst/>
              </a:rPr>
              <a:t>hektáron elterülő Szekszárdi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Borvidék, </a:t>
            </a:r>
            <a:r>
              <a:rPr lang="hu-HU" sz="1600" dirty="0">
                <a:solidFill>
                  <a:schemeClr val="tx1"/>
                </a:solidFill>
                <a:effectLst/>
              </a:rPr>
              <a:t>Magyarország egyik legősibb bortermelő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területe és borvárosa.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lvl="0"/>
            <a:r>
              <a:rPr lang="hu-HU" sz="1600" dirty="0">
                <a:solidFill>
                  <a:schemeClr val="tx1"/>
                </a:solidFill>
                <a:effectLst/>
              </a:rPr>
              <a:t>Számos kirándulóhely, természeti látnivaló kiindulópontja: Gemenci erdő, Holt-Duna, Sötétvölgy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, Tolnai-dombság</a:t>
            </a:r>
            <a:r>
              <a:rPr lang="hu-HU" sz="1600" dirty="0">
                <a:solidFill>
                  <a:schemeClr val="tx1"/>
                </a:solidFill>
                <a:effectLst/>
              </a:rPr>
              <a:t>, a pincékhez vezető szurdok</a:t>
            </a:r>
          </a:p>
          <a:p>
            <a:pPr marL="0" indent="0">
              <a:buNone/>
            </a:pPr>
            <a:endParaRPr lang="hu-HU" dirty="0">
              <a:effectLst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1" y="1352048"/>
            <a:ext cx="9757185" cy="186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0257" y="56999"/>
            <a:ext cx="10601233" cy="1325563"/>
          </a:xfrm>
        </p:spPr>
        <p:txBody>
          <a:bodyPr>
            <a:normAutofit/>
          </a:bodyPr>
          <a:lstStyle/>
          <a:p>
            <a:r>
              <a:rPr lang="hu-HU" sz="4500" dirty="0"/>
              <a:t>Sok szeretettel várjuk leendő kollégáinkat!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32" y="1285967"/>
            <a:ext cx="2345030" cy="2304275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54" y="1287051"/>
            <a:ext cx="2087041" cy="240617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75" y="1477883"/>
            <a:ext cx="1569278" cy="2346584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46925" y="3724008"/>
            <a:ext cx="2647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Kis Zoltán</a:t>
            </a:r>
            <a:b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főigazgató</a:t>
            </a:r>
            <a:endParaRPr kumimoji="0" lang="hu-HU" altLang="hu-H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252554" y="3918818"/>
            <a:ext cx="31882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Dr. Vidáné Dr. Szücs Mária </a:t>
            </a:r>
            <a:r>
              <a:rPr kumimoji="0" lang="hu-HU" altLang="hu-H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Ph.D</a:t>
            </a: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</a:t>
            </a:r>
            <a:b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orvos igazgató</a:t>
            </a:r>
            <a:endParaRPr kumimoji="0" lang="hu-HU" altLang="hu-H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011347" y="4027077"/>
            <a:ext cx="1638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600" dirty="0">
                <a:latin typeface="Calibri" panose="020F0502020204030204" pitchFamily="34" charset="0"/>
              </a:rPr>
              <a:t>Radits </a:t>
            </a:r>
            <a:r>
              <a:rPr lang="hu-HU" altLang="hu-HU" sz="1600" dirty="0" smtClean="0">
                <a:latin typeface="Calibri" panose="020F0502020204030204" pitchFamily="34" charset="0"/>
              </a:rPr>
              <a:t>Magdolna</a:t>
            </a:r>
            <a:br>
              <a:rPr lang="hu-HU" altLang="hu-HU" sz="1600" dirty="0" smtClean="0">
                <a:latin typeface="Calibri" panose="020F0502020204030204" pitchFamily="34" charset="0"/>
              </a:rPr>
            </a:br>
            <a:r>
              <a:rPr lang="hu-HU" altLang="hu-HU" sz="1600" dirty="0" smtClean="0">
                <a:latin typeface="Calibri" panose="020F0502020204030204" pitchFamily="34" charset="0"/>
              </a:rPr>
              <a:t>HR osztályvezető </a:t>
            </a:r>
            <a:endParaRPr lang="hu-HU" sz="1600" dirty="0"/>
          </a:p>
        </p:txBody>
      </p:sp>
      <p:sp>
        <p:nvSpPr>
          <p:cNvPr id="12" name="Téglalap 11"/>
          <p:cNvSpPr/>
          <p:nvPr/>
        </p:nvSpPr>
        <p:spPr>
          <a:xfrm>
            <a:off x="1110257" y="4729181"/>
            <a:ext cx="74528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u="sng" dirty="0" smtClean="0"/>
              <a:t>Elérhetőségeink</a:t>
            </a:r>
            <a:r>
              <a:rPr lang="hu-HU" sz="1600" dirty="0"/>
              <a:t>:</a:t>
            </a:r>
          </a:p>
          <a:p>
            <a:endParaRPr lang="hu-HU" sz="1600" u="sng" dirty="0"/>
          </a:p>
          <a:p>
            <a:r>
              <a:rPr lang="hu-HU" sz="1600" u="sng" dirty="0" smtClean="0"/>
              <a:t>Főigazgatóság</a:t>
            </a:r>
            <a:r>
              <a:rPr lang="hu-HU" sz="1600" dirty="0" smtClean="0"/>
              <a:t>:			</a:t>
            </a:r>
            <a:r>
              <a:rPr lang="hu-HU" sz="1600" u="sng" dirty="0" smtClean="0"/>
              <a:t>Humánpolitikai </a:t>
            </a:r>
            <a:r>
              <a:rPr lang="hu-HU" sz="1600" u="sng" dirty="0"/>
              <a:t>Osztály</a:t>
            </a:r>
            <a:r>
              <a:rPr lang="hu-HU" sz="1600" dirty="0"/>
              <a:t>:</a:t>
            </a:r>
          </a:p>
          <a:p>
            <a:r>
              <a:rPr lang="hu-HU" sz="1600" dirty="0" smtClean="0"/>
              <a:t>7100 </a:t>
            </a:r>
            <a:r>
              <a:rPr lang="hu-HU" sz="1600" dirty="0"/>
              <a:t>Szekszárd, Béri Balogh Ádám u. 5-7</a:t>
            </a:r>
            <a:r>
              <a:rPr lang="hu-HU" sz="1600" dirty="0" smtClean="0"/>
              <a:t>.	7100 </a:t>
            </a:r>
            <a:r>
              <a:rPr lang="hu-HU" sz="1600" dirty="0"/>
              <a:t>Szekszárd, Béri Balogh Ádám u. 5-7</a:t>
            </a:r>
          </a:p>
          <a:p>
            <a:r>
              <a:rPr lang="hu-HU" sz="1600" dirty="0" smtClean="0"/>
              <a:t>Telefonszám</a:t>
            </a:r>
            <a:r>
              <a:rPr lang="hu-HU" sz="1600" dirty="0"/>
              <a:t>: </a:t>
            </a:r>
            <a:r>
              <a:rPr lang="hu-HU" sz="1600" dirty="0" smtClean="0"/>
              <a:t>74/501-600			</a:t>
            </a:r>
            <a:r>
              <a:rPr lang="hu-HU" sz="1600" dirty="0"/>
              <a:t>Telefonszám: 74/501-507</a:t>
            </a:r>
          </a:p>
          <a:p>
            <a:r>
              <a:rPr lang="hu-HU" sz="1600" dirty="0" smtClean="0"/>
              <a:t>E- </a:t>
            </a:r>
            <a:r>
              <a:rPr lang="hu-HU" sz="1600" dirty="0"/>
              <a:t>mail: </a:t>
            </a:r>
            <a:r>
              <a:rPr lang="hu-HU" sz="1600" dirty="0" err="1" smtClean="0">
                <a:hlinkClick r:id="rId6"/>
              </a:rPr>
              <a:t>foigazgato</a:t>
            </a:r>
            <a:r>
              <a:rPr lang="hu-HU" sz="1600" dirty="0" smtClean="0">
                <a:hlinkClick r:id="rId6"/>
              </a:rPr>
              <a:t>@</a:t>
            </a:r>
            <a:r>
              <a:rPr lang="hu-HU" sz="1600" dirty="0" err="1" smtClean="0">
                <a:hlinkClick r:id="rId6"/>
              </a:rPr>
              <a:t>tmkorhaz.hu</a:t>
            </a:r>
            <a:r>
              <a:rPr lang="hu-HU" sz="1600" dirty="0" smtClean="0"/>
              <a:t>                 	E-mail</a:t>
            </a:r>
            <a:r>
              <a:rPr lang="hu-HU" sz="1600" dirty="0"/>
              <a:t>:  humanpolitika@</a:t>
            </a:r>
            <a:r>
              <a:rPr lang="hu-HU" sz="1600" dirty="0" err="1"/>
              <a:t>tmkorhaz.hu</a:t>
            </a:r>
            <a:endParaRPr lang="hu-HU" sz="1600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12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1014" y="49396"/>
            <a:ext cx="10601233" cy="1325563"/>
          </a:xfrm>
        </p:spPr>
        <p:txBody>
          <a:bodyPr/>
          <a:lstStyle/>
          <a:p>
            <a:r>
              <a:rPr lang="hu-HU" dirty="0"/>
              <a:t>Több mint kórház…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25" y="2214955"/>
            <a:ext cx="7739533" cy="4351338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11" y="1256106"/>
            <a:ext cx="4754741" cy="31394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80" y="4276717"/>
            <a:ext cx="2690870" cy="18914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256106"/>
            <a:ext cx="3752725" cy="24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1014" y="57036"/>
            <a:ext cx="10601233" cy="1325563"/>
          </a:xfrm>
        </p:spPr>
        <p:txBody>
          <a:bodyPr>
            <a:noAutofit/>
          </a:bodyPr>
          <a:lstStyle/>
          <a:p>
            <a:r>
              <a:rPr lang="hu-HU" dirty="0" smtClean="0"/>
              <a:t>Folyamatosak </a:t>
            </a:r>
            <a:r>
              <a:rPr lang="hu-HU" dirty="0"/>
              <a:t>a </a:t>
            </a:r>
            <a:r>
              <a:rPr lang="hu-HU" dirty="0" smtClean="0"/>
              <a:t>fejlesztések </a:t>
            </a:r>
            <a:r>
              <a:rPr lang="hu-HU" dirty="0"/>
              <a:t>és </a:t>
            </a:r>
            <a:r>
              <a:rPr lang="hu-HU" dirty="0" smtClean="0"/>
              <a:t>korszerűsítések az intézményben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86402" y="1280160"/>
            <a:ext cx="5088366" cy="547564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hu-HU" b="1" dirty="0" smtClean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EFOP-1.8.21-18-201- 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Infekciókontroll tevékenységek gyakorlati megvalósítása a Tolna </a:t>
            </a:r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Vármegyei 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Balassa János </a:t>
            </a:r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Kórházban.</a:t>
            </a:r>
            <a:endParaRPr lang="hu-HU" sz="1600" dirty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EFOP-2.2.19-17 </a:t>
            </a:r>
            <a:r>
              <a:rPr lang="hu-HU" sz="1600" dirty="0" err="1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Járóbeteg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 szakellátó szolgáltatások fejlesztése a Tolna </a:t>
            </a:r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Vármegyei 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Balassa János </a:t>
            </a:r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Kórházban.</a:t>
            </a:r>
          </a:p>
          <a:p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EFOP-1.8.19-17-2017-00004 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Egészségfejlesztés a szekszárdi </a:t>
            </a:r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járásban.</a:t>
            </a:r>
          </a:p>
          <a:p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EFOP-1.10.3-17-2017-00033 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Szakképzési programok a Balassa János Kórházban. </a:t>
            </a:r>
            <a:endParaRPr lang="hu-HU" sz="1600" dirty="0" smtClean="0">
              <a:solidFill>
                <a:schemeClr val="tx1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EFOP-2.2.18-17-2017-00047 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 Tolna </a:t>
            </a:r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Vármegyei 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Balassa János Kórház betegbiztonság növelését célzó komplex infrastrukturális </a:t>
            </a:r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fejlesztése.</a:t>
            </a:r>
          </a:p>
          <a:p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EFOP-2.2.0-16-2016-00005 Pszichiátriai 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ellátórendszer strukturált fejlesztése keretében a szakellátások minőségének és hozzáférésének </a:t>
            </a:r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javítása.</a:t>
            </a:r>
          </a:p>
          <a:p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EFOP-2.2.0-16-2016-00007 </a:t>
            </a:r>
            <a:r>
              <a:rPr lang="hu-HU" sz="1600" dirty="0" smtClean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Diagnosztikai </a:t>
            </a:r>
            <a:r>
              <a:rPr lang="hu-HU" sz="1600" dirty="0">
                <a:solidFill>
                  <a:schemeClr val="tx1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és orvosi laboratóriumi hálózat infrastrukturális feltételeinek javítása</a:t>
            </a:r>
          </a:p>
          <a:p>
            <a:pPr marL="0" indent="0">
              <a:buNone/>
            </a:pPr>
            <a:endParaRPr lang="hu-HU" dirty="0">
              <a:solidFill>
                <a:schemeClr val="tx1"/>
              </a:solidFill>
              <a:effectLst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03" y="1924982"/>
            <a:ext cx="1783550" cy="11740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74" y="1924981"/>
            <a:ext cx="2145333" cy="117406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8" y="3266729"/>
            <a:ext cx="1792059" cy="119470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73" y="3266729"/>
            <a:ext cx="2145333" cy="118638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42" y="4629118"/>
            <a:ext cx="1778211" cy="118001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74" y="4629118"/>
            <a:ext cx="2145332" cy="11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8961" y="0"/>
            <a:ext cx="10601233" cy="1325563"/>
          </a:xfrm>
        </p:spPr>
        <p:txBody>
          <a:bodyPr>
            <a:normAutofit/>
          </a:bodyPr>
          <a:lstStyle/>
          <a:p>
            <a:r>
              <a:rPr lang="hu-HU" sz="4600" dirty="0" smtClean="0"/>
              <a:t>A Pécsi Tudományegyetem oktatókórháza</a:t>
            </a:r>
            <a:endParaRPr lang="hu-HU" sz="4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90697" y="1325563"/>
            <a:ext cx="9674528" cy="503128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1979 óta, több mint 50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Tutor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,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Ph.D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>
                <a:solidFill>
                  <a:schemeClr val="tx1"/>
                </a:solidFill>
                <a:effectLst/>
              </a:rPr>
              <a:t>fokozattal rendelkező mentor,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habilitált doktor és </a:t>
            </a:r>
            <a:r>
              <a:rPr lang="hu-HU" sz="1600" dirty="0">
                <a:solidFill>
                  <a:schemeClr val="tx1"/>
                </a:solidFill>
                <a:effectLst/>
              </a:rPr>
              <a:t>címzetes egyetemi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docens </a:t>
            </a:r>
            <a:r>
              <a:rPr lang="hu-HU" sz="1600" dirty="0">
                <a:solidFill>
                  <a:schemeClr val="tx1"/>
                </a:solidFill>
                <a:effectLst/>
              </a:rPr>
              <a:t>irányítja 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képzést intézményünkben.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40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szakterületi, </a:t>
            </a:r>
            <a:r>
              <a:rPr lang="hu-HU" sz="1600" dirty="0">
                <a:solidFill>
                  <a:schemeClr val="tx1"/>
                </a:solidFill>
                <a:effectLst/>
              </a:rPr>
              <a:t>„B” minősítésű akkreditáció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Átlagosan évente 50-70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orvostanhallgató, 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ebből </a:t>
            </a:r>
            <a:r>
              <a:rPr lang="hu-HU" sz="1600" dirty="0">
                <a:solidFill>
                  <a:schemeClr val="tx1"/>
                </a:solidFill>
                <a:effectLst/>
              </a:rPr>
              <a:t>a Szegedi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Tudományegyetemről </a:t>
            </a:r>
            <a:r>
              <a:rPr lang="hu-HU" sz="1600" dirty="0">
                <a:solidFill>
                  <a:schemeClr val="tx1"/>
                </a:solidFill>
                <a:effectLst/>
              </a:rPr>
              <a:t>évente átlagosan 14 fő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Külső képzőhelyekről átlagosan évente 20 fő rezidenst fogadunk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600" u="sng" dirty="0" smtClean="0">
                <a:solidFill>
                  <a:schemeClr val="tx1"/>
                </a:solidFill>
                <a:effectLst/>
              </a:rPr>
              <a:t>Leglátogatottabb </a:t>
            </a:r>
            <a:r>
              <a:rPr lang="hu-HU" sz="1600" u="sng" dirty="0">
                <a:solidFill>
                  <a:schemeClr val="tx1"/>
                </a:solidFill>
                <a:effectLst/>
              </a:rPr>
              <a:t>gyakorlóhelyeink 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     - Sebészet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     -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Belgyógyászat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     </a:t>
            </a:r>
            <a:r>
              <a:rPr lang="hu-HU" sz="1600" dirty="0">
                <a:solidFill>
                  <a:schemeClr val="tx1"/>
                </a:solidFill>
                <a:effectLst/>
              </a:rPr>
              <a:t>- Traumatológia - Ortopédia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     - Szülészet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     - Gyermekosztály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     -  SBO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     - Gyógyszertár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18" y="3682121"/>
            <a:ext cx="5108421" cy="285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8668" y="32005"/>
            <a:ext cx="10601233" cy="1325563"/>
          </a:xfrm>
        </p:spPr>
        <p:txBody>
          <a:bodyPr>
            <a:normAutofit/>
          </a:bodyPr>
          <a:lstStyle/>
          <a:p>
            <a:r>
              <a:rPr lang="hu-HU" sz="4500" dirty="0"/>
              <a:t>Központi </a:t>
            </a:r>
            <a:r>
              <a:rPr lang="hu-HU" sz="4500" dirty="0" err="1"/>
              <a:t>Aneszteziológia</a:t>
            </a:r>
            <a:r>
              <a:rPr lang="hu-HU" sz="4500" dirty="0"/>
              <a:t> és </a:t>
            </a:r>
            <a:r>
              <a:rPr lang="hu-HU" sz="4500" dirty="0" smtClean="0"/>
              <a:t>Intenzív terápia</a:t>
            </a:r>
            <a:endParaRPr lang="hu-HU" sz="45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02" y="1357568"/>
            <a:ext cx="5568875" cy="51636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A Központi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Aneszteziológiai</a:t>
            </a:r>
            <a:r>
              <a:rPr lang="hu-HU" sz="1600" dirty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és Intenzív </a:t>
            </a:r>
            <a:r>
              <a:rPr lang="hu-HU" sz="1600" dirty="0">
                <a:solidFill>
                  <a:schemeClr val="tx1"/>
                </a:solidFill>
                <a:effectLst/>
              </a:rPr>
              <a:t>Terápiás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Osztály </a:t>
            </a:r>
            <a:r>
              <a:rPr lang="hu-HU" sz="1600" dirty="0">
                <a:solidFill>
                  <a:schemeClr val="tx1"/>
                </a:solidFill>
                <a:effectLst/>
              </a:rPr>
              <a:t>megfelelő infrastruktúrával rendelkező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alapterületen</a:t>
            </a:r>
            <a:r>
              <a:rPr lang="hu-HU" sz="1600" dirty="0">
                <a:solidFill>
                  <a:schemeClr val="tx1"/>
                </a:solidFill>
                <a:effectLst/>
              </a:rPr>
              <a:t>, 29 ágyon látja el az intenzív ápolásra és kezelésre szoruló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betegeket, amivel az </a:t>
            </a:r>
            <a:r>
              <a:rPr lang="hu-HU" sz="1600" dirty="0">
                <a:solidFill>
                  <a:schemeClr val="tx1"/>
                </a:solidFill>
                <a:effectLst/>
              </a:rPr>
              <a:t>ország 4. legnagyobb ágyszámú osztályai közé tartozik.</a:t>
            </a:r>
          </a:p>
          <a:p>
            <a:pPr marL="0" indent="0" algn="just">
              <a:buNone/>
            </a:pPr>
            <a:r>
              <a:rPr lang="hu-HU" sz="1600" u="sng" dirty="0">
                <a:solidFill>
                  <a:schemeClr val="tx1"/>
                </a:solidFill>
                <a:effectLst/>
              </a:rPr>
              <a:t>Fő ellátási területek:</a:t>
            </a:r>
          </a:p>
          <a:p>
            <a:pPr algn="just"/>
            <a:r>
              <a:rPr lang="hu-HU" sz="1600" dirty="0" smtClean="0">
                <a:solidFill>
                  <a:schemeClr val="tx1"/>
                </a:solidFill>
                <a:effectLst/>
              </a:rPr>
              <a:t>kritikus </a:t>
            </a:r>
            <a:r>
              <a:rPr lang="hu-HU" sz="1600" dirty="0">
                <a:solidFill>
                  <a:schemeClr val="tx1"/>
                </a:solidFill>
                <a:effectLst/>
              </a:rPr>
              <a:t>állapotú betegek kezelése</a:t>
            </a:r>
          </a:p>
          <a:p>
            <a:pPr algn="just"/>
            <a:r>
              <a:rPr lang="hu-HU" sz="1600" dirty="0" err="1">
                <a:solidFill>
                  <a:schemeClr val="tx1"/>
                </a:solidFill>
                <a:effectLst/>
              </a:rPr>
              <a:t>invazív</a:t>
            </a:r>
            <a:r>
              <a:rPr lang="hu-HU" sz="1600" dirty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keringés-monitorozás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algn="just"/>
            <a:r>
              <a:rPr lang="hu-HU" sz="1600" dirty="0" err="1">
                <a:solidFill>
                  <a:schemeClr val="tx1"/>
                </a:solidFill>
                <a:effectLst/>
              </a:rPr>
              <a:t>postoperatív</a:t>
            </a:r>
            <a:r>
              <a:rPr lang="hu-HU" sz="1600" dirty="0">
                <a:solidFill>
                  <a:schemeClr val="tx1"/>
                </a:solidFill>
                <a:effectLst/>
              </a:rPr>
              <a:t> őrzés</a:t>
            </a:r>
          </a:p>
          <a:p>
            <a:pPr algn="just"/>
            <a:r>
              <a:rPr lang="hu-HU" sz="1600" dirty="0" err="1">
                <a:solidFill>
                  <a:schemeClr val="tx1"/>
                </a:solidFill>
                <a:effectLst/>
              </a:rPr>
              <a:t>vascularis</a:t>
            </a:r>
            <a:r>
              <a:rPr lang="hu-HU" sz="1600" dirty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neurologiai</a:t>
            </a:r>
            <a:r>
              <a:rPr lang="hu-HU" sz="1600" dirty="0">
                <a:solidFill>
                  <a:schemeClr val="tx1"/>
                </a:solidFill>
                <a:effectLst/>
              </a:rPr>
              <a:t> történések ellátása </a:t>
            </a:r>
          </a:p>
          <a:p>
            <a:pPr algn="just"/>
            <a:r>
              <a:rPr lang="hu-HU" sz="1600" dirty="0" err="1" smtClean="0">
                <a:solidFill>
                  <a:schemeClr val="tx1"/>
                </a:solidFill>
                <a:effectLst/>
              </a:rPr>
              <a:t>toxikologiai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>
                <a:solidFill>
                  <a:schemeClr val="tx1"/>
                </a:solidFill>
                <a:effectLst/>
              </a:rPr>
              <a:t>betegek ellátása </a:t>
            </a:r>
          </a:p>
          <a:p>
            <a:pPr algn="just"/>
            <a:r>
              <a:rPr lang="hu-HU" sz="1600" dirty="0" smtClean="0">
                <a:solidFill>
                  <a:schemeClr val="tx1"/>
                </a:solidFill>
                <a:effectLst/>
              </a:rPr>
              <a:t>légzési </a:t>
            </a:r>
            <a:r>
              <a:rPr lang="hu-HU" sz="1600" dirty="0">
                <a:solidFill>
                  <a:schemeClr val="tx1"/>
                </a:solidFill>
                <a:effectLst/>
              </a:rPr>
              <a:t>elégtelenség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respirator</a:t>
            </a:r>
            <a:r>
              <a:rPr lang="hu-HU" sz="1600" dirty="0">
                <a:solidFill>
                  <a:schemeClr val="tx1"/>
                </a:solidFill>
                <a:effectLst/>
              </a:rPr>
              <a:t> kezelése </a:t>
            </a:r>
          </a:p>
          <a:p>
            <a:pPr algn="just"/>
            <a:r>
              <a:rPr lang="hu-HU" sz="1600" dirty="0" smtClean="0">
                <a:solidFill>
                  <a:schemeClr val="tx1"/>
                </a:solidFill>
                <a:effectLst/>
              </a:rPr>
              <a:t>vesepótló </a:t>
            </a:r>
            <a:r>
              <a:rPr lang="hu-HU" sz="1600" dirty="0">
                <a:solidFill>
                  <a:schemeClr val="tx1"/>
                </a:solidFill>
                <a:effectLst/>
              </a:rPr>
              <a:t>kezelés </a:t>
            </a:r>
            <a:endParaRPr lang="hu-HU" sz="1600" dirty="0" smtClean="0">
              <a:solidFill>
                <a:schemeClr val="tx1"/>
              </a:solidFill>
              <a:effectLst/>
            </a:endParaRPr>
          </a:p>
          <a:p>
            <a:pPr marL="0" indent="0" algn="just">
              <a:buNone/>
            </a:pPr>
            <a:endParaRPr lang="hu-HU" sz="1600" dirty="0">
              <a:solidFill>
                <a:schemeClr val="tx1"/>
              </a:solidFill>
              <a:effectLst/>
            </a:endParaRPr>
          </a:p>
          <a:p>
            <a:pPr algn="just"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Az osztályon évente közel 800 beteget látunk el,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ez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kb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: 12.000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aneszteziológiai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beavatkozást jelent.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Biztosítani tudjuk a rezidensek egyéni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felügyeletét és képzését, </a:t>
            </a:r>
            <a:r>
              <a:rPr lang="hu-HU" sz="1600" dirty="0">
                <a:solidFill>
                  <a:schemeClr val="tx1"/>
                </a:solidFill>
                <a:effectLst/>
              </a:rPr>
              <a:t>a mielőbbi,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teljes körű </a:t>
            </a:r>
            <a:r>
              <a:rPr lang="hu-HU" sz="1600" dirty="0">
                <a:solidFill>
                  <a:schemeClr val="tx1"/>
                </a:solidFill>
                <a:effectLst/>
              </a:rPr>
              <a:t>munkavégzés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érdekében</a:t>
            </a:r>
            <a:r>
              <a:rPr lang="hu-HU" sz="1600" dirty="0">
                <a:solidFill>
                  <a:schemeClr val="tx1"/>
                </a:solidFill>
                <a:effectLst/>
              </a:rPr>
              <a:t>.</a:t>
            </a:r>
          </a:p>
          <a:p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13" y="1484555"/>
            <a:ext cx="2840019" cy="16755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5" y="3459168"/>
            <a:ext cx="1850314" cy="25480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7" y="3459168"/>
            <a:ext cx="1692518" cy="2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9499" y="0"/>
            <a:ext cx="10601233" cy="1325563"/>
          </a:xfrm>
        </p:spPr>
        <p:txBody>
          <a:bodyPr>
            <a:normAutofit/>
          </a:bodyPr>
          <a:lstStyle/>
          <a:p>
            <a:r>
              <a:rPr lang="hu-HU" sz="4500" dirty="0"/>
              <a:t>I. Belgyógyászat:  kardiológia és </a:t>
            </a:r>
            <a:r>
              <a:rPr lang="hu-HU" sz="4500" dirty="0" err="1"/>
              <a:t>nefrológia</a:t>
            </a:r>
            <a:endParaRPr lang="hu-HU" sz="45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03" y="1325563"/>
            <a:ext cx="3705726" cy="3368842"/>
          </a:xfrm>
        </p:spPr>
      </p:pic>
      <p:sp>
        <p:nvSpPr>
          <p:cNvPr id="5" name="Téglalap 4"/>
          <p:cNvSpPr/>
          <p:nvPr/>
        </p:nvSpPr>
        <p:spPr>
          <a:xfrm>
            <a:off x="4955834" y="1325563"/>
            <a:ext cx="57480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/>
              <a:t>I. Belgyógyászati </a:t>
            </a:r>
            <a:r>
              <a:rPr lang="hu-HU" sz="1600" dirty="0" smtClean="0"/>
              <a:t>Osztályunk </a:t>
            </a:r>
            <a:r>
              <a:rPr lang="hu-HU" sz="1600" dirty="0"/>
              <a:t>súlypontja az általános belgyógyászati képzésen </a:t>
            </a:r>
            <a:r>
              <a:rPr lang="hu-HU" sz="1600" dirty="0" smtClean="0"/>
              <a:t>belül, </a:t>
            </a:r>
            <a:r>
              <a:rPr lang="hu-HU" sz="1600" dirty="0"/>
              <a:t>hagyományosan a kardiológia (37 ágy) és a </a:t>
            </a:r>
            <a:r>
              <a:rPr lang="hu-HU" sz="1600" dirty="0" err="1"/>
              <a:t>nefrológia</a:t>
            </a:r>
            <a:r>
              <a:rPr lang="hu-HU" sz="1600" dirty="0"/>
              <a:t> (8 ágy</a:t>
            </a:r>
            <a:r>
              <a:rPr lang="hu-HU" sz="1600" dirty="0" smtClean="0"/>
              <a:t>).</a:t>
            </a:r>
            <a:endParaRPr lang="hu-HU" sz="1600" dirty="0"/>
          </a:p>
          <a:p>
            <a:pPr algn="just">
              <a:lnSpc>
                <a:spcPct val="100000"/>
              </a:lnSpc>
            </a:pPr>
            <a:endParaRPr lang="hu-HU" sz="1600" dirty="0" smtClean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 smtClean="0"/>
              <a:t>Az osztályon korszerű munkakörülmények és </a:t>
            </a:r>
            <a:r>
              <a:rPr lang="hu-HU" sz="1600" dirty="0"/>
              <a:t>új műszerek állnak </a:t>
            </a:r>
            <a:r>
              <a:rPr lang="hu-HU" sz="1600" dirty="0" smtClean="0"/>
              <a:t>rendelkezésre</a:t>
            </a:r>
            <a:r>
              <a:rPr lang="hu-HU" sz="1600" dirty="0"/>
              <a:t>, </a:t>
            </a:r>
            <a:r>
              <a:rPr lang="hu-HU" sz="1600" dirty="0" smtClean="0"/>
              <a:t>megfelelő </a:t>
            </a:r>
            <a:r>
              <a:rPr lang="hu-HU" sz="1600" dirty="0"/>
              <a:t>körülményeket biztosítva a betegellátásnak és a fiatal ambiciózus </a:t>
            </a:r>
            <a:r>
              <a:rPr lang="hu-HU" sz="1600" dirty="0" smtClean="0"/>
              <a:t>kollégáknak</a:t>
            </a:r>
            <a:r>
              <a:rPr lang="hu-HU" sz="1600" dirty="0"/>
              <a:t>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u-HU" sz="1600" dirty="0" smtClean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 smtClean="0"/>
              <a:t>Az </a:t>
            </a:r>
            <a:r>
              <a:rPr lang="hu-HU" sz="1600" dirty="0"/>
              <a:t>ideérkező fiatal </a:t>
            </a:r>
            <a:r>
              <a:rPr lang="hu-HU" sz="1600" dirty="0" smtClean="0"/>
              <a:t>pályakezdők szakmai </a:t>
            </a:r>
            <a:r>
              <a:rPr lang="hu-HU" sz="1600" dirty="0"/>
              <a:t>szempontból</a:t>
            </a:r>
            <a:r>
              <a:rPr lang="hu-HU" sz="1600" dirty="0" smtClean="0"/>
              <a:t> megalapozott tudást szerezhetnek, lehetőségük </a:t>
            </a:r>
            <a:r>
              <a:rPr lang="hu-HU" sz="1600" dirty="0"/>
              <a:t>nyílik </a:t>
            </a:r>
            <a:r>
              <a:rPr lang="hu-HU" sz="1600" dirty="0" smtClean="0"/>
              <a:t>a specializálódásra.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028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9499" y="0"/>
            <a:ext cx="10601233" cy="1325563"/>
          </a:xfrm>
        </p:spPr>
        <p:txBody>
          <a:bodyPr/>
          <a:lstStyle/>
          <a:p>
            <a:r>
              <a:rPr lang="hu-HU" dirty="0"/>
              <a:t>II. Belgyógyászat:  </a:t>
            </a:r>
            <a:r>
              <a:rPr lang="hu-HU" dirty="0" err="1"/>
              <a:t>gasztroenterológia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3957" y="1502894"/>
            <a:ext cx="5560660" cy="4674069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A II. Belgyógyászati Osztályon 24 </a:t>
            </a:r>
            <a:r>
              <a:rPr lang="hu-HU" sz="1600" dirty="0">
                <a:solidFill>
                  <a:schemeClr val="tx1"/>
                </a:solidFill>
                <a:effectLst/>
              </a:rPr>
              <a:t>ágyon látjuk el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fekvő- </a:t>
            </a:r>
            <a:r>
              <a:rPr lang="hu-HU" sz="1600" dirty="0">
                <a:solidFill>
                  <a:schemeClr val="tx1"/>
                </a:solidFill>
                <a:effectLst/>
              </a:rPr>
              <a:t>betegeinket. </a:t>
            </a:r>
          </a:p>
          <a:p>
            <a:pPr lvl="0" fontAlgn="base">
              <a:lnSpc>
                <a:spcPct val="10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Az </a:t>
            </a:r>
            <a:r>
              <a:rPr lang="hu-HU" sz="1600" dirty="0">
                <a:solidFill>
                  <a:schemeClr val="tx1"/>
                </a:solidFill>
                <a:effectLst/>
              </a:rPr>
              <a:t>osztályhoz tartozik az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Endoscopos</a:t>
            </a:r>
            <a:r>
              <a:rPr lang="hu-HU" sz="1600" dirty="0">
                <a:solidFill>
                  <a:schemeClr val="tx1"/>
                </a:solidFill>
                <a:effectLst/>
              </a:rPr>
              <a:t> labor, ahol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a vármegyéből </a:t>
            </a:r>
            <a:r>
              <a:rPr lang="hu-HU" sz="1600" dirty="0">
                <a:solidFill>
                  <a:schemeClr val="tx1"/>
                </a:solidFill>
                <a:effectLst/>
              </a:rPr>
              <a:t>érkező ambuláns betegeket fogadjuk és látjuk el.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Gastroscopos</a:t>
            </a:r>
            <a:r>
              <a:rPr lang="hu-HU" sz="1600" dirty="0">
                <a:solidFill>
                  <a:schemeClr val="tx1"/>
                </a:solidFill>
                <a:effectLst/>
              </a:rPr>
              <a:t>,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colonoscopos</a:t>
            </a:r>
            <a:r>
              <a:rPr lang="hu-HU" sz="1600" dirty="0">
                <a:solidFill>
                  <a:schemeClr val="tx1"/>
                </a:solidFill>
                <a:effectLst/>
              </a:rPr>
              <a:t> vizsgálatok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mellett,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ERCP-t</a:t>
            </a:r>
            <a:r>
              <a:rPr lang="hu-HU" sz="1600" dirty="0">
                <a:solidFill>
                  <a:schemeClr val="tx1"/>
                </a:solidFill>
                <a:effectLst/>
              </a:rPr>
              <a:t> és vékonybél kapszula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endoscopiát</a:t>
            </a:r>
            <a:r>
              <a:rPr lang="hu-HU" sz="1600" dirty="0">
                <a:solidFill>
                  <a:schemeClr val="tx1"/>
                </a:solidFill>
                <a:effectLst/>
              </a:rPr>
              <a:t> is végzünk. Az országos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vastagbél-szűrési </a:t>
            </a:r>
            <a:r>
              <a:rPr lang="hu-HU" sz="1600" dirty="0">
                <a:solidFill>
                  <a:schemeClr val="tx1"/>
                </a:solidFill>
                <a:effectLst/>
              </a:rPr>
              <a:t>program egyetlen vizsgálóhelye vagyunk Tolna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vármegyében</a:t>
            </a:r>
            <a:r>
              <a:rPr lang="hu-HU" sz="1600" dirty="0">
                <a:solidFill>
                  <a:schemeClr val="tx1"/>
                </a:solidFill>
                <a:effectLst/>
              </a:rPr>
              <a:t>. </a:t>
            </a:r>
          </a:p>
          <a:p>
            <a:pPr lvl="0" fontAlgn="base">
              <a:lnSpc>
                <a:spcPct val="10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Osztályunk </a:t>
            </a:r>
            <a:r>
              <a:rPr lang="hu-HU" sz="1600" dirty="0">
                <a:solidFill>
                  <a:schemeClr val="tx1"/>
                </a:solidFill>
                <a:effectLst/>
              </a:rPr>
              <a:t>gyulladásos bélbetegek biológiai kezelésére akkreditált központ.</a:t>
            </a:r>
          </a:p>
          <a:p>
            <a:pPr lvl="0" fontAlgn="base">
              <a:lnSpc>
                <a:spcPct val="10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Több </a:t>
            </a:r>
            <a:r>
              <a:rPr lang="hu-HU" sz="1600" dirty="0">
                <a:solidFill>
                  <a:schemeClr val="tx1"/>
                </a:solidFill>
                <a:effectLst/>
              </a:rPr>
              <a:t>nemzetközi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gyógyszer-studyban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>
                <a:solidFill>
                  <a:schemeClr val="tx1"/>
                </a:solidFill>
                <a:effectLst/>
              </a:rPr>
              <a:t>veszünk részt.</a:t>
            </a: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  <a:effectLst/>
              </a:rPr>
              <a:t>Az osztályon dolgozó fiatal kollégáknak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lehetőség </a:t>
            </a:r>
            <a:r>
              <a:rPr lang="hu-HU" sz="1600" dirty="0">
                <a:solidFill>
                  <a:schemeClr val="tx1"/>
                </a:solidFill>
                <a:effectLst/>
              </a:rPr>
              <a:t>kínálkozik a megfelelő szakmai tapasztalatok mielőbbi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megszerzésére és azok </a:t>
            </a:r>
            <a:r>
              <a:rPr lang="hu-HU" sz="1600" dirty="0">
                <a:solidFill>
                  <a:schemeClr val="tx1"/>
                </a:solidFill>
                <a:effectLst/>
              </a:rPr>
              <a:t>szinten tartására. </a:t>
            </a:r>
            <a:endParaRPr lang="hu-HU" sz="160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Rezidenseink hamar elsajátíthatják a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gasztroenterológiai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vizsgálatokhoz </a:t>
            </a:r>
            <a:r>
              <a:rPr lang="hu-HU" sz="1600" dirty="0">
                <a:solidFill>
                  <a:schemeClr val="tx1"/>
                </a:solidFill>
                <a:effectLst/>
              </a:rPr>
              <a:t>szükséges manuális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készségeket</a:t>
            </a:r>
            <a:r>
              <a:rPr lang="hu-HU" sz="1600" dirty="0" smtClean="0">
                <a:effectLst/>
              </a:rPr>
              <a:t>. </a:t>
            </a:r>
            <a:endParaRPr lang="hu-HU" sz="1600" dirty="0">
              <a:effectLst/>
            </a:endParaRPr>
          </a:p>
          <a:p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2" y="1502895"/>
            <a:ext cx="1517904" cy="17706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29" y="3450837"/>
            <a:ext cx="2109004" cy="26944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2" y="3450836"/>
            <a:ext cx="1517904" cy="269443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29" y="1502894"/>
            <a:ext cx="2109004" cy="177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0257" y="0"/>
            <a:ext cx="10601233" cy="1325563"/>
          </a:xfrm>
        </p:spPr>
        <p:txBody>
          <a:bodyPr>
            <a:noAutofit/>
          </a:bodyPr>
          <a:lstStyle/>
          <a:p>
            <a:r>
              <a:rPr lang="hu-HU" sz="4500" dirty="0"/>
              <a:t>III. Belgyógyászat : </a:t>
            </a:r>
            <a:r>
              <a:rPr lang="hu-HU" sz="4500" dirty="0" err="1"/>
              <a:t>diabetológia</a:t>
            </a:r>
            <a:r>
              <a:rPr lang="hu-HU" sz="4500" dirty="0"/>
              <a:t>, anyagcsere és </a:t>
            </a:r>
            <a:r>
              <a:rPr lang="hu-HU" sz="4500" dirty="0" smtClean="0"/>
              <a:t>endokrinológia </a:t>
            </a:r>
            <a:endParaRPr lang="hu-HU" sz="45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80329" y="1473516"/>
            <a:ext cx="6153375" cy="46182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700" dirty="0" smtClean="0">
                <a:solidFill>
                  <a:schemeClr val="tx1"/>
                </a:solidFill>
                <a:effectLst/>
              </a:rPr>
              <a:t>   </a:t>
            </a:r>
            <a:r>
              <a:rPr lang="hu-HU" sz="1600" u="sng" dirty="0" smtClean="0">
                <a:solidFill>
                  <a:schemeClr val="tx1"/>
                </a:solidFill>
                <a:effectLst/>
              </a:rPr>
              <a:t>Fekvőbeteg </a:t>
            </a:r>
            <a:r>
              <a:rPr lang="hu-HU" sz="1600" u="sng" dirty="0">
                <a:solidFill>
                  <a:schemeClr val="tx1"/>
                </a:solidFill>
                <a:effectLst/>
              </a:rPr>
              <a:t>ellátás</a:t>
            </a:r>
          </a:p>
          <a:p>
            <a:pPr>
              <a:lnSpc>
                <a:spcPct val="100000"/>
              </a:lnSpc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	Fő </a:t>
            </a:r>
            <a:r>
              <a:rPr lang="hu-HU" sz="1600" dirty="0">
                <a:solidFill>
                  <a:schemeClr val="tx1"/>
                </a:solidFill>
                <a:effectLst/>
              </a:rPr>
              <a:t>feladatunk az általános belgyógyászati betegellátás (19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ágy) mellett, a cukorbetegek és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neuroendokrin</a:t>
            </a:r>
            <a:r>
              <a:rPr lang="hu-HU" sz="1600" dirty="0">
                <a:solidFill>
                  <a:schemeClr val="tx1"/>
                </a:solidFill>
                <a:effectLst/>
              </a:rPr>
              <a:t> betegek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kivizsgálása és </a:t>
            </a:r>
            <a:r>
              <a:rPr lang="hu-HU" sz="1600" dirty="0">
                <a:solidFill>
                  <a:schemeClr val="tx1"/>
                </a:solidFill>
                <a:effectLst/>
              </a:rPr>
              <a:t>kezelése (15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ágy).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   </a:t>
            </a:r>
            <a:r>
              <a:rPr lang="hu-HU" sz="1600" u="sng" dirty="0" err="1" smtClean="0">
                <a:solidFill>
                  <a:schemeClr val="tx1"/>
                </a:solidFill>
                <a:effectLst/>
              </a:rPr>
              <a:t>Járóbeteg</a:t>
            </a:r>
            <a:r>
              <a:rPr lang="hu-HU" sz="1600" u="sng" dirty="0" smtClean="0">
                <a:solidFill>
                  <a:schemeClr val="tx1"/>
                </a:solidFill>
                <a:effectLst/>
              </a:rPr>
              <a:t> </a:t>
            </a:r>
            <a:r>
              <a:rPr lang="hu-HU" sz="1600" u="sng" dirty="0">
                <a:solidFill>
                  <a:schemeClr val="tx1"/>
                </a:solidFill>
                <a:effectLst/>
              </a:rPr>
              <a:t>ellátás</a:t>
            </a:r>
          </a:p>
          <a:p>
            <a:pPr>
              <a:lnSpc>
                <a:spcPct val="100000"/>
              </a:lnSpc>
              <a:buNone/>
            </a:pPr>
            <a:r>
              <a:rPr lang="hu-HU" sz="1600" dirty="0">
                <a:solidFill>
                  <a:schemeClr val="tx1"/>
                </a:solidFill>
                <a:effectLst/>
              </a:rPr>
              <a:t>	Diabetes és  </a:t>
            </a:r>
            <a:r>
              <a:rPr lang="hu-HU" sz="1600" dirty="0" err="1">
                <a:solidFill>
                  <a:schemeClr val="tx1"/>
                </a:solidFill>
                <a:effectLst/>
              </a:rPr>
              <a:t>neuroendokrin</a:t>
            </a:r>
            <a:r>
              <a:rPr lang="hu-HU" sz="1600" dirty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szakrendeléseink </a:t>
            </a:r>
            <a:r>
              <a:rPr lang="hu-HU" sz="1600" dirty="0">
                <a:solidFill>
                  <a:schemeClr val="tx1"/>
                </a:solidFill>
                <a:effectLst/>
              </a:rPr>
              <a:t>keretében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gondozzuk </a:t>
            </a:r>
            <a:r>
              <a:rPr lang="hu-HU" sz="1600" dirty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járóbetegeket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>
                <a:solidFill>
                  <a:schemeClr val="tx1"/>
                </a:solidFill>
                <a:effectLst/>
              </a:rPr>
              <a:t>a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kórház rendelőintézetében</a:t>
            </a:r>
            <a:r>
              <a:rPr lang="hu-HU" sz="1600" dirty="0">
                <a:solidFill>
                  <a:schemeClr val="tx1"/>
                </a:solidFill>
                <a:effectLst/>
              </a:rPr>
              <a:t>. </a:t>
            </a:r>
            <a:endParaRPr lang="hu-HU" sz="160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  <a:buNone/>
            </a:pPr>
            <a:r>
              <a:rPr lang="hu-HU" sz="1600" dirty="0" smtClean="0">
                <a:solidFill>
                  <a:schemeClr val="tx1"/>
                </a:solidFill>
                <a:effectLst/>
              </a:rPr>
              <a:t>   A szakellátás részeként működő Nyugat-Magyarországi </a:t>
            </a:r>
            <a:r>
              <a:rPr lang="hu-HU" sz="1600" dirty="0" err="1" smtClean="0">
                <a:solidFill>
                  <a:schemeClr val="tx1"/>
                </a:solidFill>
                <a:effectLst/>
              </a:rPr>
              <a:t>Neuropathia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Centrumban, </a:t>
            </a:r>
            <a:r>
              <a:rPr lang="hu-HU" sz="1600" dirty="0" smtClean="0">
                <a:solidFill>
                  <a:schemeClr val="tx1"/>
                </a:solidFill>
                <a:effectLst/>
              </a:rPr>
              <a:t>korszerű diagnosztikus eszközökkel, több vármegyére kiterjedően diagnosztizáljuk a cukorbetegek idegkárosodását, és adunk kezelési javaslatokat. </a:t>
            </a:r>
            <a:endParaRPr lang="hu-HU" sz="1600" dirty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  <a:buNone/>
            </a:pPr>
            <a:endParaRPr lang="hu-HU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buNone/>
            </a:pPr>
            <a:r>
              <a:rPr lang="hu-HU" dirty="0" smtClean="0">
                <a:solidFill>
                  <a:schemeClr val="tx1"/>
                </a:solidFill>
                <a:effectLst/>
              </a:rPr>
              <a:t> </a:t>
            </a:r>
            <a:endParaRPr lang="hu-HU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7" y="1473516"/>
            <a:ext cx="2615411" cy="13107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6" y="2932223"/>
            <a:ext cx="2615411" cy="148529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6" y="4565471"/>
            <a:ext cx="2615411" cy="15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JK_főnővéri 20201208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K_16_9_bemutato_magyar_v3.2" id="{F4B2D962-307D-42E9-9EA6-4CE18A15B1C7}" vid="{23916215-63A8-4256-B905-ADD524481EC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14918</TotalTime>
  <Words>2178</Words>
  <Application>Microsoft Office PowerPoint</Application>
  <PresentationFormat>Szélesvásznú</PresentationFormat>
  <Paragraphs>242</Paragraphs>
  <Slides>31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9" baseType="lpstr">
      <vt:lpstr>Arial Unicode MS</vt:lpstr>
      <vt:lpstr>ＭＳ Ｐゴシック</vt:lpstr>
      <vt:lpstr>Arial</vt:lpstr>
      <vt:lpstr>Calibri</vt:lpstr>
      <vt:lpstr>Calibri Light</vt:lpstr>
      <vt:lpstr>H-OptimaBold</vt:lpstr>
      <vt:lpstr>H-OptimaNormal</vt:lpstr>
      <vt:lpstr>BJK_főnővéri 20201208</vt:lpstr>
      <vt:lpstr>PowerPoint bemutató</vt:lpstr>
      <vt:lpstr> Intézményünk 1975 óta a Pécsi Tudományegyetem oktatókórháza</vt:lpstr>
      <vt:lpstr>Szekszárd, Tolna vármegye székhelye</vt:lpstr>
      <vt:lpstr>Folyamatosak a fejlesztések és korszerűsítések az intézményben</vt:lpstr>
      <vt:lpstr>A Pécsi Tudományegyetem oktatókórháza</vt:lpstr>
      <vt:lpstr>Központi Aneszteziológia és Intenzív terápia</vt:lpstr>
      <vt:lpstr>I. Belgyógyászat:  kardiológia és nefrológia</vt:lpstr>
      <vt:lpstr>II. Belgyógyászat:  gasztroenterológia</vt:lpstr>
      <vt:lpstr>III. Belgyógyászat : diabetológia, anyagcsere és endokrinológia </vt:lpstr>
      <vt:lpstr>Hematológia Osztály</vt:lpstr>
      <vt:lpstr>Fül-Orr-Gégészeti és Fej-Nyaksebészeti Osztály</vt:lpstr>
      <vt:lpstr>Gyermekgyógyászati Osztály</vt:lpstr>
      <vt:lpstr>Neurológiai osztály</vt:lpstr>
      <vt:lpstr>Patológiai osztály</vt:lpstr>
      <vt:lpstr>Pszichiátriai osztály</vt:lpstr>
      <vt:lpstr>Képalkotó diagnosztika</vt:lpstr>
      <vt:lpstr>Sebészeti Osztály - Központi műtőblokk</vt:lpstr>
      <vt:lpstr>Skill Labor</vt:lpstr>
      <vt:lpstr>Sürgősségi Betegellátó Osztály</vt:lpstr>
      <vt:lpstr>Szülészet – Nőgyógyászati Osztály</vt:lpstr>
      <vt:lpstr>Traumatológia</vt:lpstr>
      <vt:lpstr>Ortopédia</vt:lpstr>
      <vt:lpstr>Tüdőgyógyászati Osztály</vt:lpstr>
      <vt:lpstr>Balassa Utánpótlás Program</vt:lpstr>
      <vt:lpstr>Balassa Nap, Balassa Pályázat, Balassa Díj</vt:lpstr>
      <vt:lpstr>Balassa Baráti Kör</vt:lpstr>
      <vt:lpstr>Közösségi kezdeményezések</vt:lpstr>
      <vt:lpstr>Balassa Bogrács</vt:lpstr>
      <vt:lpstr>A Tolna Vármegyei Balassa János Kórház 2021-től dedikált megyei irányító kórház</vt:lpstr>
      <vt:lpstr>Sok szeretettel várjuk leendő kollégáinkat!</vt:lpstr>
      <vt:lpstr>Több mint kórház…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FŐNŐVÉRI ÉRTEKEZLET</dc:title>
  <dc:creator>Pappné Kozma Krisztina</dc:creator>
  <cp:lastModifiedBy>Mautner Márta</cp:lastModifiedBy>
  <cp:revision>592</cp:revision>
  <cp:lastPrinted>2024-03-20T08:35:01Z</cp:lastPrinted>
  <dcterms:created xsi:type="dcterms:W3CDTF">2020-12-18T09:19:42Z</dcterms:created>
  <dcterms:modified xsi:type="dcterms:W3CDTF">2024-04-15T08:43:08Z</dcterms:modified>
</cp:coreProperties>
</file>